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92" r:id="rId1"/>
  </p:sldMasterIdLst>
  <p:notesMasterIdLst>
    <p:notesMasterId r:id="rId91"/>
  </p:notesMasterIdLst>
  <p:handoutMasterIdLst>
    <p:handoutMasterId r:id="rId92"/>
  </p:handoutMasterIdLst>
  <p:sldIdLst>
    <p:sldId id="256" r:id="rId2"/>
    <p:sldId id="337" r:id="rId3"/>
    <p:sldId id="338" r:id="rId4"/>
    <p:sldId id="339" r:id="rId5"/>
    <p:sldId id="313" r:id="rId6"/>
    <p:sldId id="267" r:id="rId7"/>
    <p:sldId id="283" r:id="rId8"/>
    <p:sldId id="340" r:id="rId9"/>
    <p:sldId id="341" r:id="rId10"/>
    <p:sldId id="265" r:id="rId11"/>
    <p:sldId id="292" r:id="rId12"/>
    <p:sldId id="342" r:id="rId13"/>
    <p:sldId id="343" r:id="rId14"/>
    <p:sldId id="266" r:id="rId15"/>
    <p:sldId id="268" r:id="rId16"/>
    <p:sldId id="270" r:id="rId17"/>
    <p:sldId id="314" r:id="rId18"/>
    <p:sldId id="315" r:id="rId19"/>
    <p:sldId id="344" r:id="rId20"/>
    <p:sldId id="345" r:id="rId21"/>
    <p:sldId id="346" r:id="rId22"/>
    <p:sldId id="319" r:id="rId23"/>
    <p:sldId id="347" r:id="rId24"/>
    <p:sldId id="320" r:id="rId25"/>
    <p:sldId id="348" r:id="rId26"/>
    <p:sldId id="349" r:id="rId27"/>
    <p:sldId id="321" r:id="rId28"/>
    <p:sldId id="350" r:id="rId29"/>
    <p:sldId id="351" r:id="rId30"/>
    <p:sldId id="352" r:id="rId31"/>
    <p:sldId id="353" r:id="rId32"/>
    <p:sldId id="299" r:id="rId33"/>
    <p:sldId id="354" r:id="rId34"/>
    <p:sldId id="355" r:id="rId35"/>
    <p:sldId id="275" r:id="rId36"/>
    <p:sldId id="356" r:id="rId37"/>
    <p:sldId id="357" r:id="rId38"/>
    <p:sldId id="358" r:id="rId39"/>
    <p:sldId id="359" r:id="rId40"/>
    <p:sldId id="360" r:id="rId41"/>
    <p:sldId id="361" r:id="rId42"/>
    <p:sldId id="323" r:id="rId43"/>
    <p:sldId id="362" r:id="rId44"/>
    <p:sldId id="330" r:id="rId45"/>
    <p:sldId id="363" r:id="rId46"/>
    <p:sldId id="302" r:id="rId47"/>
    <p:sldId id="364" r:id="rId48"/>
    <p:sldId id="324" r:id="rId49"/>
    <p:sldId id="279" r:id="rId50"/>
    <p:sldId id="325" r:id="rId51"/>
    <p:sldId id="365" r:id="rId52"/>
    <p:sldId id="366" r:id="rId53"/>
    <p:sldId id="367" r:id="rId54"/>
    <p:sldId id="332" r:id="rId55"/>
    <p:sldId id="368" r:id="rId56"/>
    <p:sldId id="369" r:id="rId57"/>
    <p:sldId id="370" r:id="rId58"/>
    <p:sldId id="303" r:id="rId59"/>
    <p:sldId id="304" r:id="rId60"/>
    <p:sldId id="305" r:id="rId61"/>
    <p:sldId id="371" r:id="rId62"/>
    <p:sldId id="372" r:id="rId63"/>
    <p:sldId id="373" r:id="rId64"/>
    <p:sldId id="374" r:id="rId65"/>
    <p:sldId id="281" r:id="rId66"/>
    <p:sldId id="375" r:id="rId67"/>
    <p:sldId id="307" r:id="rId68"/>
    <p:sldId id="376" r:id="rId69"/>
    <p:sldId id="282" r:id="rId70"/>
    <p:sldId id="309" r:id="rId71"/>
    <p:sldId id="377" r:id="rId72"/>
    <p:sldId id="378" r:id="rId73"/>
    <p:sldId id="379" r:id="rId74"/>
    <p:sldId id="310" r:id="rId75"/>
    <p:sldId id="381" r:id="rId76"/>
    <p:sldId id="380" r:id="rId77"/>
    <p:sldId id="382" r:id="rId78"/>
    <p:sldId id="383" r:id="rId79"/>
    <p:sldId id="384" r:id="rId80"/>
    <p:sldId id="312" r:id="rId81"/>
    <p:sldId id="327" r:id="rId82"/>
    <p:sldId id="385" r:id="rId83"/>
    <p:sldId id="333" r:id="rId84"/>
    <p:sldId id="334" r:id="rId85"/>
    <p:sldId id="328" r:id="rId86"/>
    <p:sldId id="386" r:id="rId87"/>
    <p:sldId id="387" r:id="rId88"/>
    <p:sldId id="388" r:id="rId89"/>
    <p:sldId id="389" r:id="rId9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6E6E6"/>
    <a:srgbClr val="800000"/>
    <a:srgbClr val="0033CC"/>
    <a:srgbClr val="BEB0BD"/>
    <a:srgbClr val="17B562"/>
    <a:srgbClr val="B418AD"/>
    <a:srgbClr val="B341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07" autoAdjust="0"/>
    <p:restoredTop sz="82396" autoAdjust="0"/>
  </p:normalViewPr>
  <p:slideViewPr>
    <p:cSldViewPr>
      <p:cViewPr varScale="1">
        <p:scale>
          <a:sx n="89" d="100"/>
          <a:sy n="89" d="100"/>
        </p:scale>
        <p:origin x="156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283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ahoma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9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ahoma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9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A28A72BA-7E3B-4184-8DAA-F8032D1C1927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875992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ahoma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57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ahoma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57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1F1BC087-431F-4FAA-9145-F9DAB34698C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4476402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76F3D1A-59F9-4E15-9D46-521E8B569CAF}" type="slidenum">
              <a:rPr lang="en-US" altLang="en-US" smtClean="0">
                <a:latin typeface="Tahoma" panose="020B0604030504040204" pitchFamily="34" charset="0"/>
              </a:rPr>
              <a:pPr/>
              <a:t>1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1954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The S</a:t>
            </a:r>
            <a:r>
              <a:rPr lang="en-IN" altLang="en-US" baseline="-25000" smtClean="0">
                <a:latin typeface="Times New Roman" panose="02020603050405020304" pitchFamily="18" charset="0"/>
              </a:rPr>
              <a:t>N</a:t>
            </a:r>
            <a:r>
              <a:rPr lang="en-IN" altLang="en-US" smtClean="0">
                <a:latin typeface="Times New Roman" panose="02020603050405020304" pitchFamily="18" charset="0"/>
              </a:rPr>
              <a:t>2 reaction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41DEF1C-025D-4FEA-9EE1-BB814907B19C}" type="slidenum">
              <a:rPr lang="en-US" altLang="en-US" smtClean="0">
                <a:latin typeface="Tahoma" panose="020B0604030504040204" pitchFamily="34" charset="0"/>
              </a:rPr>
              <a:pPr/>
              <a:t>13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7314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Characteristics of the S</a:t>
            </a:r>
            <a:r>
              <a:rPr lang="en-IN" altLang="en-US" baseline="-25000" smtClean="0">
                <a:latin typeface="Times New Roman" panose="02020603050405020304" pitchFamily="18" charset="0"/>
              </a:rPr>
              <a:t>N</a:t>
            </a:r>
            <a:r>
              <a:rPr lang="en-IN" altLang="en-US" smtClean="0">
                <a:latin typeface="Times New Roman" panose="02020603050405020304" pitchFamily="18" charset="0"/>
              </a:rPr>
              <a:t>2 reaction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4EB4B98-B3F4-4330-9E8A-19C94E5F9155}" type="slidenum">
              <a:rPr lang="en-US" altLang="en-US" smtClean="0">
                <a:latin typeface="Tahoma" panose="020B0604030504040204" pitchFamily="34" charset="0"/>
              </a:rPr>
              <a:pPr/>
              <a:t>14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966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Characteristics of the S</a:t>
            </a:r>
            <a:r>
              <a:rPr lang="en-IN" altLang="en-US" baseline="-25000" smtClean="0">
                <a:latin typeface="Times New Roman" panose="02020603050405020304" pitchFamily="18" charset="0"/>
              </a:rPr>
              <a:t>N</a:t>
            </a:r>
            <a:r>
              <a:rPr lang="en-IN" altLang="en-US" smtClean="0">
                <a:latin typeface="Times New Roman" panose="02020603050405020304" pitchFamily="18" charset="0"/>
              </a:rPr>
              <a:t>2 reaction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31AF5CC-E122-433E-9B3E-C59E54412275}" type="slidenum">
              <a:rPr lang="en-US" altLang="en-US" smtClean="0">
                <a:latin typeface="Tahoma" panose="020B0604030504040204" pitchFamily="34" charset="0"/>
              </a:rPr>
              <a:pPr/>
              <a:t>15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8334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Characteristics of the S</a:t>
            </a:r>
            <a:r>
              <a:rPr lang="en-IN" altLang="en-US" baseline="-25000" smtClean="0">
                <a:latin typeface="Times New Roman" panose="02020603050405020304" pitchFamily="18" charset="0"/>
              </a:rPr>
              <a:t>N</a:t>
            </a:r>
            <a:r>
              <a:rPr lang="en-IN" altLang="en-US" smtClean="0">
                <a:latin typeface="Times New Roman" panose="02020603050405020304" pitchFamily="18" charset="0"/>
              </a:rPr>
              <a:t>2 reaction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810FE30-F738-4FE9-8553-3C8E1557FF2F}" type="slidenum">
              <a:rPr lang="en-US" altLang="en-US" smtClean="0">
                <a:latin typeface="Tahoma" panose="020B0604030504040204" pitchFamily="34" charset="0"/>
              </a:rPr>
              <a:pPr/>
              <a:t>16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4534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Characteristics of the S</a:t>
            </a:r>
            <a:r>
              <a:rPr lang="en-IN" altLang="en-US" baseline="-25000" smtClean="0">
                <a:latin typeface="Times New Roman" panose="02020603050405020304" pitchFamily="18" charset="0"/>
              </a:rPr>
              <a:t>N</a:t>
            </a:r>
            <a:r>
              <a:rPr lang="en-IN" altLang="en-US" smtClean="0">
                <a:latin typeface="Times New Roman" panose="02020603050405020304" pitchFamily="18" charset="0"/>
              </a:rPr>
              <a:t>2 reaction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C1E9CF6-7FD1-44EB-8E9E-C4175D155F53}" type="slidenum">
              <a:rPr lang="en-US" altLang="en-US" smtClean="0">
                <a:latin typeface="Tahoma" panose="020B0604030504040204" pitchFamily="34" charset="0"/>
              </a:rPr>
              <a:pPr/>
              <a:t>17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783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Characteristics of the S</a:t>
            </a:r>
            <a:r>
              <a:rPr lang="en-IN" altLang="en-US" baseline="-25000" smtClean="0">
                <a:latin typeface="Times New Roman" panose="02020603050405020304" pitchFamily="18" charset="0"/>
              </a:rPr>
              <a:t>N</a:t>
            </a:r>
            <a:r>
              <a:rPr lang="en-IN" altLang="en-US" smtClean="0">
                <a:latin typeface="Times New Roman" panose="02020603050405020304" pitchFamily="18" charset="0"/>
              </a:rPr>
              <a:t>2 reaction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36CC254-93F7-42F7-94C5-4289D661C148}" type="slidenum">
              <a:rPr lang="en-US" altLang="en-US" smtClean="0">
                <a:latin typeface="Tahoma" panose="020B0604030504040204" pitchFamily="34" charset="0"/>
              </a:rPr>
              <a:pPr/>
              <a:t>18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0243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Characteristics of the S</a:t>
            </a:r>
            <a:r>
              <a:rPr lang="en-IN" altLang="en-US" baseline="-25000" smtClean="0">
                <a:latin typeface="Times New Roman" panose="02020603050405020304" pitchFamily="18" charset="0"/>
              </a:rPr>
              <a:t>N</a:t>
            </a:r>
            <a:r>
              <a:rPr lang="en-IN" altLang="en-US" smtClean="0">
                <a:latin typeface="Times New Roman" panose="02020603050405020304" pitchFamily="18" charset="0"/>
              </a:rPr>
              <a:t>2 reaction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24BF8DD-E225-4142-9E13-45A69AEB4E4A}" type="slidenum">
              <a:rPr lang="en-US" altLang="en-US" smtClean="0">
                <a:latin typeface="Tahoma" panose="020B0604030504040204" pitchFamily="34" charset="0"/>
              </a:rPr>
              <a:pPr/>
              <a:t>19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1353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Characteristics of the S</a:t>
            </a:r>
            <a:r>
              <a:rPr lang="en-IN" altLang="en-US" baseline="-25000" smtClean="0">
                <a:latin typeface="Times New Roman" panose="02020603050405020304" pitchFamily="18" charset="0"/>
              </a:rPr>
              <a:t>N</a:t>
            </a:r>
            <a:r>
              <a:rPr lang="en-IN" altLang="en-US" smtClean="0">
                <a:latin typeface="Times New Roman" panose="02020603050405020304" pitchFamily="18" charset="0"/>
              </a:rPr>
              <a:t>2 reaction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5D5567A-DD9C-4261-9476-55563E45756A}" type="slidenum">
              <a:rPr lang="en-US" altLang="en-US" smtClean="0">
                <a:latin typeface="Tahoma" panose="020B0604030504040204" pitchFamily="34" charset="0"/>
              </a:rPr>
              <a:pPr/>
              <a:t>20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3469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Characteristics of the S</a:t>
            </a:r>
            <a:r>
              <a:rPr lang="en-IN" altLang="en-US" baseline="-25000" smtClean="0">
                <a:latin typeface="Times New Roman" panose="02020603050405020304" pitchFamily="18" charset="0"/>
              </a:rPr>
              <a:t>N</a:t>
            </a:r>
            <a:r>
              <a:rPr lang="en-IN" altLang="en-US" smtClean="0">
                <a:latin typeface="Times New Roman" panose="02020603050405020304" pitchFamily="18" charset="0"/>
              </a:rPr>
              <a:t>2 reaction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C0CBB58-64FF-4E06-A21C-D7BFCFC314DD}" type="slidenum">
              <a:rPr lang="en-US" altLang="en-US" smtClean="0">
                <a:latin typeface="Tahoma" panose="020B0604030504040204" pitchFamily="34" charset="0"/>
              </a:rPr>
              <a:pPr/>
              <a:t>21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2032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Characteristics of the S</a:t>
            </a:r>
            <a:r>
              <a:rPr lang="en-IN" altLang="en-US" baseline="-25000" smtClean="0">
                <a:latin typeface="Times New Roman" panose="02020603050405020304" pitchFamily="18" charset="0"/>
              </a:rPr>
              <a:t>N</a:t>
            </a:r>
            <a:r>
              <a:rPr lang="en-IN" altLang="en-US" smtClean="0">
                <a:latin typeface="Times New Roman" panose="02020603050405020304" pitchFamily="18" charset="0"/>
              </a:rPr>
              <a:t>2 reaction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D215E73-DF98-4603-B5B9-D632DD0A52E1}" type="slidenum">
              <a:rPr lang="en-US" altLang="en-US" smtClean="0">
                <a:latin typeface="Tahoma" panose="020B0604030504040204" pitchFamily="34" charset="0"/>
              </a:rPr>
              <a:pPr/>
              <a:t>22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590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The discovery of nucleophilic substitution reactions</a:t>
            </a:r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5482697-2A8C-404A-A887-A610068FDA23}" type="slidenum">
              <a:rPr lang="en-US" altLang="en-US" smtClean="0">
                <a:latin typeface="Tahoma" panose="020B0604030504040204" pitchFamily="34" charset="0"/>
              </a:rPr>
              <a:pPr/>
              <a:t>5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7135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Characteristics of the S</a:t>
            </a:r>
            <a:r>
              <a:rPr lang="en-IN" altLang="en-US" baseline="-25000" smtClean="0">
                <a:latin typeface="Times New Roman" panose="02020603050405020304" pitchFamily="18" charset="0"/>
              </a:rPr>
              <a:t>N</a:t>
            </a:r>
            <a:r>
              <a:rPr lang="en-IN" altLang="en-US" smtClean="0">
                <a:latin typeface="Times New Roman" panose="02020603050405020304" pitchFamily="18" charset="0"/>
              </a:rPr>
              <a:t>2 reaction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CB49F1A-9A6A-46F4-8EE5-9923B00D217B}" type="slidenum">
              <a:rPr lang="en-US" altLang="en-US" smtClean="0">
                <a:latin typeface="Tahoma" panose="020B0604030504040204" pitchFamily="34" charset="0"/>
              </a:rPr>
              <a:pPr/>
              <a:t>23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4960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Characteristics of the S</a:t>
            </a:r>
            <a:r>
              <a:rPr lang="en-IN" altLang="en-US" baseline="-25000" smtClean="0">
                <a:latin typeface="Times New Roman" panose="02020603050405020304" pitchFamily="18" charset="0"/>
              </a:rPr>
              <a:t>N</a:t>
            </a:r>
            <a:r>
              <a:rPr lang="en-IN" altLang="en-US" smtClean="0">
                <a:latin typeface="Times New Roman" panose="02020603050405020304" pitchFamily="18" charset="0"/>
              </a:rPr>
              <a:t>2 reaction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345AC7E-102B-45E8-91CF-583042080CA2}" type="slidenum">
              <a:rPr lang="en-US" altLang="en-US" smtClean="0">
                <a:latin typeface="Tahoma" panose="020B0604030504040204" pitchFamily="34" charset="0"/>
              </a:rPr>
              <a:pPr/>
              <a:t>24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6141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Characteristics of the S</a:t>
            </a:r>
            <a:r>
              <a:rPr lang="en-IN" altLang="en-US" baseline="-25000" smtClean="0">
                <a:latin typeface="Times New Roman" panose="02020603050405020304" pitchFamily="18" charset="0"/>
              </a:rPr>
              <a:t>N</a:t>
            </a:r>
            <a:r>
              <a:rPr lang="en-IN" altLang="en-US" smtClean="0">
                <a:latin typeface="Times New Roman" panose="02020603050405020304" pitchFamily="18" charset="0"/>
              </a:rPr>
              <a:t>2 reaction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CD277A7-1C8E-4E51-8D5D-417B1ECAB64A}" type="slidenum">
              <a:rPr lang="en-US" altLang="en-US" smtClean="0">
                <a:latin typeface="Tahoma" panose="020B0604030504040204" pitchFamily="34" charset="0"/>
              </a:rPr>
              <a:pPr/>
              <a:t>25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2411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Characteristics of the S</a:t>
            </a:r>
            <a:r>
              <a:rPr lang="en-IN" altLang="en-US" baseline="-25000" smtClean="0">
                <a:latin typeface="Times New Roman" panose="02020603050405020304" pitchFamily="18" charset="0"/>
              </a:rPr>
              <a:t>N</a:t>
            </a:r>
            <a:r>
              <a:rPr lang="en-IN" altLang="en-US" smtClean="0">
                <a:latin typeface="Times New Roman" panose="02020603050405020304" pitchFamily="18" charset="0"/>
              </a:rPr>
              <a:t>2 reaction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A0F1ECF-1776-4AAB-851E-3438FD24AA49}" type="slidenum">
              <a:rPr lang="en-US" altLang="en-US" smtClean="0">
                <a:latin typeface="Tahoma" panose="020B0604030504040204" pitchFamily="34" charset="0"/>
              </a:rPr>
              <a:pPr/>
              <a:t>26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5318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Characteristics of the S</a:t>
            </a:r>
            <a:r>
              <a:rPr lang="en-IN" altLang="en-US" baseline="-25000" smtClean="0">
                <a:latin typeface="Times New Roman" panose="02020603050405020304" pitchFamily="18" charset="0"/>
              </a:rPr>
              <a:t>N</a:t>
            </a:r>
            <a:r>
              <a:rPr lang="en-IN" altLang="en-US" smtClean="0">
                <a:latin typeface="Times New Roman" panose="02020603050405020304" pitchFamily="18" charset="0"/>
              </a:rPr>
              <a:t>2 reaction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C9AE92D-8ADD-40B0-B66E-E51E4B8B9F33}" type="slidenum">
              <a:rPr lang="en-US" altLang="en-US" smtClean="0">
                <a:latin typeface="Tahoma" panose="020B0604030504040204" pitchFamily="34" charset="0"/>
              </a:rPr>
              <a:pPr/>
              <a:t>27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5047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Characteristics of the S</a:t>
            </a:r>
            <a:r>
              <a:rPr lang="en-IN" altLang="en-US" baseline="-25000" smtClean="0">
                <a:latin typeface="Times New Roman" panose="02020603050405020304" pitchFamily="18" charset="0"/>
              </a:rPr>
              <a:t>N</a:t>
            </a:r>
            <a:r>
              <a:rPr lang="en-IN" altLang="en-US" smtClean="0">
                <a:latin typeface="Times New Roman" panose="02020603050405020304" pitchFamily="18" charset="0"/>
              </a:rPr>
              <a:t>2 reaction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08B82AD-9851-4FF7-9645-15C9C22DF785}" type="slidenum">
              <a:rPr lang="en-US" altLang="en-US" smtClean="0">
                <a:latin typeface="Tahoma" panose="020B0604030504040204" pitchFamily="34" charset="0"/>
              </a:rPr>
              <a:pPr/>
              <a:t>28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9720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Characteristics of the S</a:t>
            </a:r>
            <a:r>
              <a:rPr lang="en-IN" altLang="en-US" baseline="-25000" smtClean="0">
                <a:latin typeface="Times New Roman" panose="02020603050405020304" pitchFamily="18" charset="0"/>
              </a:rPr>
              <a:t>N</a:t>
            </a:r>
            <a:r>
              <a:rPr lang="en-IN" altLang="en-US" smtClean="0">
                <a:latin typeface="Times New Roman" panose="02020603050405020304" pitchFamily="18" charset="0"/>
              </a:rPr>
              <a:t>2 reaction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603435F-C2EF-464F-9961-97B9C1BC01A0}" type="slidenum">
              <a:rPr lang="en-US" altLang="en-US" smtClean="0">
                <a:latin typeface="Tahoma" panose="020B0604030504040204" pitchFamily="34" charset="0"/>
              </a:rPr>
              <a:pPr/>
              <a:t>29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3984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Characteristics of the S</a:t>
            </a:r>
            <a:r>
              <a:rPr lang="en-IN" altLang="en-US" baseline="-25000" smtClean="0">
                <a:latin typeface="Times New Roman" panose="02020603050405020304" pitchFamily="18" charset="0"/>
              </a:rPr>
              <a:t>N</a:t>
            </a:r>
            <a:r>
              <a:rPr lang="en-IN" altLang="en-US" smtClean="0">
                <a:latin typeface="Times New Roman" panose="02020603050405020304" pitchFamily="18" charset="0"/>
              </a:rPr>
              <a:t>2 reaction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BD6EF1E-5695-4DC7-9E89-EAD9624145FA}" type="slidenum">
              <a:rPr lang="en-US" altLang="en-US" smtClean="0">
                <a:latin typeface="Tahoma" panose="020B0604030504040204" pitchFamily="34" charset="0"/>
              </a:rPr>
              <a:pPr/>
              <a:t>30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1009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Characteristics of the S</a:t>
            </a:r>
            <a:r>
              <a:rPr lang="en-IN" altLang="en-US" baseline="-25000" smtClean="0">
                <a:latin typeface="Times New Roman" panose="02020603050405020304" pitchFamily="18" charset="0"/>
              </a:rPr>
              <a:t>N</a:t>
            </a:r>
            <a:r>
              <a:rPr lang="en-IN" altLang="en-US" smtClean="0">
                <a:latin typeface="Times New Roman" panose="02020603050405020304" pitchFamily="18" charset="0"/>
              </a:rPr>
              <a:t>2 reaction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4210413-E6A8-430C-B236-B302419ECBA1}" type="slidenum">
              <a:rPr lang="en-US" altLang="en-US" smtClean="0">
                <a:latin typeface="Tahoma" panose="020B0604030504040204" pitchFamily="34" charset="0"/>
              </a:rPr>
              <a:pPr/>
              <a:t>31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6943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The S</a:t>
            </a:r>
            <a:r>
              <a:rPr lang="en-IN" altLang="en-US" baseline="-25000" smtClean="0">
                <a:latin typeface="Times New Roman" panose="02020603050405020304" pitchFamily="18" charset="0"/>
              </a:rPr>
              <a:t>N</a:t>
            </a:r>
            <a:r>
              <a:rPr lang="en-IN" altLang="en-US" smtClean="0">
                <a:latin typeface="Times New Roman" panose="02020603050405020304" pitchFamily="18" charset="0"/>
              </a:rPr>
              <a:t>1 reaction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3ADAD9A-151C-47F8-93E3-DD429965858A}" type="slidenum">
              <a:rPr lang="en-US" altLang="en-US" smtClean="0">
                <a:latin typeface="Tahoma" panose="020B0604030504040204" pitchFamily="34" charset="0"/>
              </a:rPr>
              <a:pPr/>
              <a:t>32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716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The discovery of nucleophilic substitution reactions</a:t>
            </a:r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D55E62E-0ED3-4854-AE38-1D1C6C6E46EE}" type="slidenum">
              <a:rPr lang="en-US" altLang="en-US" smtClean="0">
                <a:latin typeface="Tahoma" panose="020B0604030504040204" pitchFamily="34" charset="0"/>
              </a:rPr>
              <a:pPr/>
              <a:t>6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024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The S</a:t>
            </a:r>
            <a:r>
              <a:rPr lang="en-IN" altLang="en-US" baseline="-25000" smtClean="0">
                <a:latin typeface="Times New Roman" panose="02020603050405020304" pitchFamily="18" charset="0"/>
              </a:rPr>
              <a:t>N</a:t>
            </a:r>
            <a:r>
              <a:rPr lang="en-IN" altLang="en-US" smtClean="0">
                <a:latin typeface="Times New Roman" panose="02020603050405020304" pitchFamily="18" charset="0"/>
              </a:rPr>
              <a:t>1 reaction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38B9466-689E-4A87-8658-DA8AEED403AD}" type="slidenum">
              <a:rPr lang="en-US" altLang="en-US" smtClean="0">
                <a:latin typeface="Tahoma" panose="020B0604030504040204" pitchFamily="34" charset="0"/>
              </a:rPr>
              <a:pPr/>
              <a:t>33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4627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The S</a:t>
            </a:r>
            <a:r>
              <a:rPr lang="en-IN" altLang="en-US" baseline="-25000" smtClean="0">
                <a:latin typeface="Times New Roman" panose="02020603050405020304" pitchFamily="18" charset="0"/>
              </a:rPr>
              <a:t>N</a:t>
            </a:r>
            <a:r>
              <a:rPr lang="en-IN" altLang="en-US" smtClean="0">
                <a:latin typeface="Times New Roman" panose="02020603050405020304" pitchFamily="18" charset="0"/>
              </a:rPr>
              <a:t>1 reaction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0D8EAE9-C842-4D17-862C-BD9744C77B92}" type="slidenum">
              <a:rPr lang="en-US" altLang="en-US" smtClean="0">
                <a:latin typeface="Tahoma" panose="020B0604030504040204" pitchFamily="34" charset="0"/>
              </a:rPr>
              <a:pPr/>
              <a:t>34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541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The S</a:t>
            </a:r>
            <a:r>
              <a:rPr lang="en-IN" altLang="en-US" baseline="-25000" smtClean="0">
                <a:latin typeface="Times New Roman" panose="02020603050405020304" pitchFamily="18" charset="0"/>
              </a:rPr>
              <a:t>N</a:t>
            </a:r>
            <a:r>
              <a:rPr lang="en-IN" altLang="en-US" smtClean="0">
                <a:latin typeface="Times New Roman" panose="02020603050405020304" pitchFamily="18" charset="0"/>
              </a:rPr>
              <a:t>1 reaction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F77293E-BF39-4511-AB71-7369943670AE}" type="slidenum">
              <a:rPr lang="en-US" altLang="en-US" smtClean="0">
                <a:latin typeface="Tahoma" panose="020B0604030504040204" pitchFamily="34" charset="0"/>
              </a:rPr>
              <a:pPr/>
              <a:t>35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4086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The S</a:t>
            </a:r>
            <a:r>
              <a:rPr lang="en-IN" altLang="en-US" baseline="-25000" smtClean="0">
                <a:latin typeface="Times New Roman" panose="02020603050405020304" pitchFamily="18" charset="0"/>
              </a:rPr>
              <a:t>N</a:t>
            </a:r>
            <a:r>
              <a:rPr lang="en-IN" altLang="en-US" smtClean="0">
                <a:latin typeface="Times New Roman" panose="02020603050405020304" pitchFamily="18" charset="0"/>
              </a:rPr>
              <a:t>1 reaction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3EEEBEB-91BC-4649-8179-573DA69D8CD1}" type="slidenum">
              <a:rPr lang="en-US" altLang="en-US" smtClean="0">
                <a:latin typeface="Tahoma" panose="020B0604030504040204" pitchFamily="34" charset="0"/>
              </a:rPr>
              <a:pPr/>
              <a:t>36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1733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The S</a:t>
            </a:r>
            <a:r>
              <a:rPr lang="en-IN" altLang="en-US" baseline="-25000" smtClean="0">
                <a:latin typeface="Times New Roman" panose="02020603050405020304" pitchFamily="18" charset="0"/>
              </a:rPr>
              <a:t>N</a:t>
            </a:r>
            <a:r>
              <a:rPr lang="en-IN" altLang="en-US" smtClean="0">
                <a:latin typeface="Times New Roman" panose="02020603050405020304" pitchFamily="18" charset="0"/>
              </a:rPr>
              <a:t>1 reaction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E331786-6A1F-4D38-9DD3-D260B2BB3CC8}" type="slidenum">
              <a:rPr lang="en-US" altLang="en-US" smtClean="0">
                <a:latin typeface="Tahoma" panose="020B0604030504040204" pitchFamily="34" charset="0"/>
              </a:rPr>
              <a:pPr/>
              <a:t>37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964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The S</a:t>
            </a:r>
            <a:r>
              <a:rPr lang="en-IN" altLang="en-US" baseline="-25000" smtClean="0">
                <a:latin typeface="Times New Roman" panose="02020603050405020304" pitchFamily="18" charset="0"/>
              </a:rPr>
              <a:t>N</a:t>
            </a:r>
            <a:r>
              <a:rPr lang="en-IN" altLang="en-US" smtClean="0">
                <a:latin typeface="Times New Roman" panose="02020603050405020304" pitchFamily="18" charset="0"/>
              </a:rPr>
              <a:t>1 reaction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06C61AD-AC39-41C3-ABD3-DAB0B948BAB4}" type="slidenum">
              <a:rPr lang="en-US" altLang="en-US" smtClean="0">
                <a:latin typeface="Tahoma" panose="020B0604030504040204" pitchFamily="34" charset="0"/>
              </a:rPr>
              <a:pPr/>
              <a:t>38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4493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The S</a:t>
            </a:r>
            <a:r>
              <a:rPr lang="en-IN" altLang="en-US" baseline="-25000" smtClean="0">
                <a:latin typeface="Times New Roman" panose="02020603050405020304" pitchFamily="18" charset="0"/>
              </a:rPr>
              <a:t>N</a:t>
            </a:r>
            <a:r>
              <a:rPr lang="en-IN" altLang="en-US" smtClean="0">
                <a:latin typeface="Times New Roman" panose="02020603050405020304" pitchFamily="18" charset="0"/>
              </a:rPr>
              <a:t>1 reaction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7DCC7FA-E9E5-4B5D-A7F8-2EDFAA8547D9}" type="slidenum">
              <a:rPr lang="en-US" altLang="en-US" smtClean="0">
                <a:latin typeface="Tahoma" panose="020B0604030504040204" pitchFamily="34" charset="0"/>
              </a:rPr>
              <a:pPr/>
              <a:t>39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732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The S</a:t>
            </a:r>
            <a:r>
              <a:rPr lang="en-IN" altLang="en-US" baseline="-25000" smtClean="0">
                <a:latin typeface="Times New Roman" panose="02020603050405020304" pitchFamily="18" charset="0"/>
              </a:rPr>
              <a:t>N</a:t>
            </a:r>
            <a:r>
              <a:rPr lang="en-IN" altLang="en-US" smtClean="0">
                <a:latin typeface="Times New Roman" panose="02020603050405020304" pitchFamily="18" charset="0"/>
              </a:rPr>
              <a:t>1 reaction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B035B63-7F99-4016-B30D-E3625A27D8A0}" type="slidenum">
              <a:rPr lang="en-US" altLang="en-US" smtClean="0">
                <a:latin typeface="Tahoma" panose="020B0604030504040204" pitchFamily="34" charset="0"/>
              </a:rPr>
              <a:pPr/>
              <a:t>40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7312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Characteristics of the S</a:t>
            </a:r>
            <a:r>
              <a:rPr lang="en-IN" altLang="en-US" baseline="-25000" smtClean="0">
                <a:latin typeface="Times New Roman" panose="02020603050405020304" pitchFamily="18" charset="0"/>
              </a:rPr>
              <a:t>N</a:t>
            </a:r>
            <a:r>
              <a:rPr lang="en-IN" altLang="en-US" smtClean="0">
                <a:latin typeface="Times New Roman" panose="02020603050405020304" pitchFamily="18" charset="0"/>
              </a:rPr>
              <a:t>1 reaction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0771AD0-20AA-4180-A39B-FCFC3278F2D5}" type="slidenum">
              <a:rPr lang="en-US" altLang="en-US" smtClean="0">
                <a:latin typeface="Tahoma" panose="020B0604030504040204" pitchFamily="34" charset="0"/>
              </a:rPr>
              <a:pPr/>
              <a:t>41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8378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Characteristics of the S</a:t>
            </a:r>
            <a:r>
              <a:rPr lang="en-IN" altLang="en-US" baseline="-25000" smtClean="0">
                <a:latin typeface="Times New Roman" panose="02020603050405020304" pitchFamily="18" charset="0"/>
              </a:rPr>
              <a:t>N</a:t>
            </a:r>
            <a:r>
              <a:rPr lang="en-IN" altLang="en-US" smtClean="0">
                <a:latin typeface="Times New Roman" panose="02020603050405020304" pitchFamily="18" charset="0"/>
              </a:rPr>
              <a:t>1 reaction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ABB38D7-7A81-4152-BF90-BB050D840774}" type="slidenum">
              <a:rPr lang="en-US" altLang="en-US" smtClean="0">
                <a:latin typeface="Tahoma" panose="020B0604030504040204" pitchFamily="34" charset="0"/>
              </a:rPr>
              <a:pPr/>
              <a:t>42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167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The discovery of nucleophilic substitution reactions</a:t>
            </a:r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42D7780-05FC-4163-9705-52212B56680C}" type="slidenum">
              <a:rPr lang="en-US" altLang="en-US" smtClean="0">
                <a:latin typeface="Tahoma" panose="020B0604030504040204" pitchFamily="34" charset="0"/>
              </a:rPr>
              <a:pPr/>
              <a:t>7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4958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Characteristics of the S</a:t>
            </a:r>
            <a:r>
              <a:rPr lang="en-IN" altLang="en-US" baseline="-25000" smtClean="0">
                <a:latin typeface="Times New Roman" panose="02020603050405020304" pitchFamily="18" charset="0"/>
              </a:rPr>
              <a:t>N</a:t>
            </a:r>
            <a:r>
              <a:rPr lang="en-IN" altLang="en-US" smtClean="0">
                <a:latin typeface="Times New Roman" panose="02020603050405020304" pitchFamily="18" charset="0"/>
              </a:rPr>
              <a:t>1 reaction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A735577-19D3-49B6-A596-D29DAD74F2E2}" type="slidenum">
              <a:rPr lang="en-US" altLang="en-US" smtClean="0">
                <a:latin typeface="Tahoma" panose="020B0604030504040204" pitchFamily="34" charset="0"/>
              </a:rPr>
              <a:pPr/>
              <a:t>43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5867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Characteristics of the S</a:t>
            </a:r>
            <a:r>
              <a:rPr lang="en-IN" altLang="en-US" baseline="-25000" smtClean="0">
                <a:latin typeface="Times New Roman" panose="02020603050405020304" pitchFamily="18" charset="0"/>
              </a:rPr>
              <a:t>N</a:t>
            </a:r>
            <a:r>
              <a:rPr lang="en-IN" altLang="en-US" smtClean="0">
                <a:latin typeface="Times New Roman" panose="02020603050405020304" pitchFamily="18" charset="0"/>
              </a:rPr>
              <a:t>1 reaction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3826A82-777B-4A52-94E0-B00D0F533D31}" type="slidenum">
              <a:rPr lang="en-US" altLang="en-US" smtClean="0">
                <a:latin typeface="Tahoma" panose="020B0604030504040204" pitchFamily="34" charset="0"/>
              </a:rPr>
              <a:pPr/>
              <a:t>44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1475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Characteristics of the S</a:t>
            </a:r>
            <a:r>
              <a:rPr lang="en-IN" altLang="en-US" baseline="-25000" smtClean="0">
                <a:latin typeface="Times New Roman" panose="02020603050405020304" pitchFamily="18" charset="0"/>
              </a:rPr>
              <a:t>N</a:t>
            </a:r>
            <a:r>
              <a:rPr lang="en-IN" altLang="en-US" smtClean="0">
                <a:latin typeface="Times New Roman" panose="02020603050405020304" pitchFamily="18" charset="0"/>
              </a:rPr>
              <a:t>1 reaction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37341C3-A5D8-4784-8D22-970C431F3F4B}" type="slidenum">
              <a:rPr lang="en-US" altLang="en-US" smtClean="0">
                <a:latin typeface="Tahoma" panose="020B0604030504040204" pitchFamily="34" charset="0"/>
              </a:rPr>
              <a:pPr/>
              <a:t>45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6189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Characteristics of the S</a:t>
            </a:r>
            <a:r>
              <a:rPr lang="en-IN" altLang="en-US" baseline="-25000" smtClean="0">
                <a:latin typeface="Times New Roman" panose="02020603050405020304" pitchFamily="18" charset="0"/>
              </a:rPr>
              <a:t>N</a:t>
            </a:r>
            <a:r>
              <a:rPr lang="en-IN" altLang="en-US" smtClean="0">
                <a:latin typeface="Times New Roman" panose="02020603050405020304" pitchFamily="18" charset="0"/>
              </a:rPr>
              <a:t>1 reaction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7E7EC6C-02D6-4DA7-9B0A-52B9F12565B3}" type="slidenum">
              <a:rPr lang="en-US" altLang="en-US" smtClean="0">
                <a:latin typeface="Tahoma" panose="020B0604030504040204" pitchFamily="34" charset="0"/>
              </a:rPr>
              <a:pPr/>
              <a:t>46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6817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Characteristics of the S</a:t>
            </a:r>
            <a:r>
              <a:rPr lang="en-IN" altLang="en-US" baseline="-25000" smtClean="0">
                <a:latin typeface="Times New Roman" panose="02020603050405020304" pitchFamily="18" charset="0"/>
              </a:rPr>
              <a:t>N</a:t>
            </a:r>
            <a:r>
              <a:rPr lang="en-IN" altLang="en-US" smtClean="0">
                <a:latin typeface="Times New Roman" panose="02020603050405020304" pitchFamily="18" charset="0"/>
              </a:rPr>
              <a:t>1 reaction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983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30425AC-6DE7-4716-8D97-B8BC2D3C177F}" type="slidenum">
              <a:rPr lang="en-US" altLang="en-US" smtClean="0">
                <a:latin typeface="Tahoma" panose="020B0604030504040204" pitchFamily="34" charset="0"/>
              </a:rPr>
              <a:pPr/>
              <a:t>47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7189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Characteristics of the S</a:t>
            </a:r>
            <a:r>
              <a:rPr lang="en-IN" altLang="en-US" baseline="-25000" smtClean="0">
                <a:latin typeface="Times New Roman" panose="02020603050405020304" pitchFamily="18" charset="0"/>
              </a:rPr>
              <a:t>N</a:t>
            </a:r>
            <a:r>
              <a:rPr lang="en-IN" altLang="en-US" smtClean="0">
                <a:latin typeface="Times New Roman" panose="02020603050405020304" pitchFamily="18" charset="0"/>
              </a:rPr>
              <a:t>1 reaction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0823FC9-4ACB-4797-BA4E-58C6C5A5A875}" type="slidenum">
              <a:rPr lang="en-US" altLang="en-US" smtClean="0">
                <a:latin typeface="Tahoma" panose="020B0604030504040204" pitchFamily="34" charset="0"/>
              </a:rPr>
              <a:pPr/>
              <a:t>48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7602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Characteristics of the S</a:t>
            </a:r>
            <a:r>
              <a:rPr lang="en-IN" altLang="en-US" baseline="-25000" smtClean="0">
                <a:latin typeface="Times New Roman" panose="02020603050405020304" pitchFamily="18" charset="0"/>
              </a:rPr>
              <a:t>N</a:t>
            </a:r>
            <a:r>
              <a:rPr lang="en-IN" altLang="en-US" smtClean="0">
                <a:latin typeface="Times New Roman" panose="02020603050405020304" pitchFamily="18" charset="0"/>
              </a:rPr>
              <a:t>1 reaction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024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4514490-F96A-4EAD-BEF7-E2602B7E8E07}" type="slidenum">
              <a:rPr lang="en-US" altLang="en-US" smtClean="0">
                <a:latin typeface="Tahoma" panose="020B0604030504040204" pitchFamily="34" charset="0"/>
              </a:rPr>
              <a:pPr/>
              <a:t>49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1337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Characteristics of the S</a:t>
            </a:r>
            <a:r>
              <a:rPr lang="en-IN" altLang="en-US" baseline="-25000" smtClean="0">
                <a:latin typeface="Times New Roman" panose="02020603050405020304" pitchFamily="18" charset="0"/>
              </a:rPr>
              <a:t>N</a:t>
            </a:r>
            <a:r>
              <a:rPr lang="en-IN" altLang="en-US" smtClean="0">
                <a:latin typeface="Times New Roman" panose="02020603050405020304" pitchFamily="18" charset="0"/>
              </a:rPr>
              <a:t>1 reaction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178B564-17DF-4D95-B72F-6146727EBABA}" type="slidenum">
              <a:rPr lang="en-US" altLang="en-US" smtClean="0">
                <a:latin typeface="Tahoma" panose="020B0604030504040204" pitchFamily="34" charset="0"/>
              </a:rPr>
              <a:pPr/>
              <a:t>50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2608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Characteristics of the S</a:t>
            </a:r>
            <a:r>
              <a:rPr lang="en-IN" altLang="en-US" baseline="-25000" smtClean="0">
                <a:latin typeface="Times New Roman" panose="02020603050405020304" pitchFamily="18" charset="0"/>
              </a:rPr>
              <a:t>N</a:t>
            </a:r>
            <a:r>
              <a:rPr lang="en-IN" altLang="en-US" smtClean="0">
                <a:latin typeface="Times New Roman" panose="02020603050405020304" pitchFamily="18" charset="0"/>
              </a:rPr>
              <a:t>1 reaction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63DA2FD-FE72-405D-AE73-85543C32EB4C}" type="slidenum">
              <a:rPr lang="en-US" altLang="en-US" smtClean="0">
                <a:latin typeface="Tahoma" panose="020B0604030504040204" pitchFamily="34" charset="0"/>
              </a:rPr>
              <a:pPr/>
              <a:t>51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3781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Characteristics of the S</a:t>
            </a:r>
            <a:r>
              <a:rPr lang="en-IN" altLang="en-US" baseline="-25000" smtClean="0">
                <a:latin typeface="Times New Roman" panose="02020603050405020304" pitchFamily="18" charset="0"/>
              </a:rPr>
              <a:t>N</a:t>
            </a:r>
            <a:r>
              <a:rPr lang="en-IN" altLang="en-US" smtClean="0">
                <a:latin typeface="Times New Roman" panose="02020603050405020304" pitchFamily="18" charset="0"/>
              </a:rPr>
              <a:t>1 reaction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085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D2FE8C3-7AE4-47C2-A63B-E22A5E4E62CC}" type="slidenum">
              <a:rPr lang="en-US" altLang="en-US" smtClean="0">
                <a:latin typeface="Tahoma" panose="020B0604030504040204" pitchFamily="34" charset="0"/>
              </a:rPr>
              <a:pPr/>
              <a:t>52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054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The discovery of nucleophilic substitution reactions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3D8D926-7495-4A45-A5AE-8972F6AA25F1}" type="slidenum">
              <a:rPr lang="en-US" altLang="en-US" smtClean="0">
                <a:latin typeface="Tahoma" panose="020B0604030504040204" pitchFamily="34" charset="0"/>
              </a:rPr>
              <a:pPr/>
              <a:t>8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9373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Characteristics of the S</a:t>
            </a:r>
            <a:r>
              <a:rPr lang="en-IN" altLang="en-US" baseline="-25000" smtClean="0">
                <a:latin typeface="Times New Roman" panose="02020603050405020304" pitchFamily="18" charset="0"/>
              </a:rPr>
              <a:t>N</a:t>
            </a:r>
            <a:r>
              <a:rPr lang="en-IN" altLang="en-US" smtClean="0">
                <a:latin typeface="Times New Roman" panose="02020603050405020304" pitchFamily="18" charset="0"/>
              </a:rPr>
              <a:t>1 reaction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8505886-D927-4D58-9B12-78B1EAD66934}" type="slidenum">
              <a:rPr lang="en-US" altLang="en-US" smtClean="0">
                <a:latin typeface="Tahoma" panose="020B0604030504040204" pitchFamily="34" charset="0"/>
              </a:rPr>
              <a:pPr/>
              <a:t>53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09044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Biological substitution reactions</a:t>
            </a:r>
          </a:p>
          <a:p>
            <a:r>
              <a:rPr lang="en-IN" altLang="en-US" i="1" smtClean="0">
                <a:latin typeface="Times New Roman" panose="02020603050405020304" pitchFamily="18" charset="0"/>
              </a:rPr>
              <a:t>	</a:t>
            </a:r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B7E0D8A-B272-4773-9B36-42C155FED5A2}" type="slidenum">
              <a:rPr lang="en-US" altLang="en-US" smtClean="0">
                <a:latin typeface="Tahoma" panose="020B0604030504040204" pitchFamily="34" charset="0"/>
              </a:rPr>
              <a:pPr/>
              <a:t>54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6270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Biological substitution reactions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958F2FC-55CD-48D4-89A2-47B715854CA7}" type="slidenum">
              <a:rPr lang="en-US" altLang="en-US" smtClean="0">
                <a:latin typeface="Tahoma" panose="020B0604030504040204" pitchFamily="34" charset="0"/>
              </a:rPr>
              <a:pPr/>
              <a:t>55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9434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Biological substitution reactions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9A14B46-0D69-40AE-A89F-637209ADC070}" type="slidenum">
              <a:rPr lang="en-US" altLang="en-US" smtClean="0">
                <a:latin typeface="Tahoma" panose="020B0604030504040204" pitchFamily="34" charset="0"/>
              </a:rPr>
              <a:pPr/>
              <a:t>56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453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Biological substitution reactions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76A89A1-A8B7-4209-80EA-C800DA9DF08B}" type="slidenum">
              <a:rPr lang="en-US" altLang="en-US" smtClean="0">
                <a:latin typeface="Tahoma" panose="020B0604030504040204" pitchFamily="34" charset="0"/>
              </a:rPr>
              <a:pPr/>
              <a:t>57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3833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Elimination reactions: Zaitsev’s rule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208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D52637B-73AF-4658-8335-46442596CD3B}" type="slidenum">
              <a:rPr lang="en-US" altLang="en-US" smtClean="0">
                <a:latin typeface="Tahoma" panose="020B0604030504040204" pitchFamily="34" charset="0"/>
              </a:rPr>
              <a:pPr/>
              <a:t>58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63729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Elimination reactions: Zaitsev’s rule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228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1902213-AF40-4F69-BF15-D75E6A6B3DC7}" type="slidenum">
              <a:rPr lang="en-US" altLang="en-US" smtClean="0">
                <a:latin typeface="Tahoma" panose="020B0604030504040204" pitchFamily="34" charset="0"/>
              </a:rPr>
              <a:pPr/>
              <a:t>59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60302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Elimination reactions: Zaitsev’s rule</a:t>
            </a:r>
          </a:p>
          <a:p>
            <a:endParaRPr lang="en-IN" altLang="en-US" b="1" smtClean="0">
              <a:latin typeface="Times New Roman" panose="02020603050405020304" pitchFamily="18" charset="0"/>
            </a:endParaRPr>
          </a:p>
        </p:txBody>
      </p:sp>
      <p:sp>
        <p:nvSpPr>
          <p:cNvPr id="1249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F45C91C-6560-460A-A56C-3072CA0D8FE7}" type="slidenum">
              <a:rPr lang="en-US" altLang="en-US" smtClean="0">
                <a:latin typeface="Tahoma" panose="020B0604030504040204" pitchFamily="34" charset="0"/>
              </a:rPr>
              <a:pPr/>
              <a:t>60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5888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Elimination reactions: Zaitsev’s rule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269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CFE1506-6FF7-4CBF-8643-452B36948F49}" type="slidenum">
              <a:rPr lang="en-US" altLang="en-US" smtClean="0">
                <a:latin typeface="Tahoma" panose="020B0604030504040204" pitchFamily="34" charset="0"/>
              </a:rPr>
              <a:pPr/>
              <a:t>61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4153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Elimination reactions: Zaitsev’s rule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A7B8544-ED26-46E1-A4D1-3CCCFBA110BD}" type="slidenum">
              <a:rPr lang="en-US" altLang="en-US" smtClean="0">
                <a:latin typeface="Tahoma" panose="020B0604030504040204" pitchFamily="34" charset="0"/>
              </a:rPr>
              <a:pPr/>
              <a:t>62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2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The discovery of nucleophilic substitution reactions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EF877BE-1F2A-42E4-847F-752D39098D86}" type="slidenum">
              <a:rPr lang="en-US" altLang="en-US" smtClean="0">
                <a:latin typeface="Tahoma" panose="020B0604030504040204" pitchFamily="34" charset="0"/>
              </a:rPr>
              <a:pPr/>
              <a:t>9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51966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Elimination reactions: Zaitsev’s rule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7AC297F-1C52-430D-94C9-D06E7723BC7C}" type="slidenum">
              <a:rPr lang="en-US" altLang="en-US" smtClean="0">
                <a:latin typeface="Tahoma" panose="020B0604030504040204" pitchFamily="34" charset="0"/>
              </a:rPr>
              <a:pPr/>
              <a:t>63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45132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Elimination reactions: Zaitsev’s rule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88F93AA-8B63-4A48-B040-11DB0366157E}" type="slidenum">
              <a:rPr lang="en-US" altLang="en-US" smtClean="0">
                <a:latin typeface="Tahoma" panose="020B0604030504040204" pitchFamily="34" charset="0"/>
              </a:rPr>
              <a:pPr/>
              <a:t>64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53019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The E2 reaction and the deuterium isotope effect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35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7EA5FE5-F219-4F04-A130-083DEA186ED1}" type="slidenum">
              <a:rPr lang="en-US" altLang="en-US" smtClean="0">
                <a:latin typeface="Tahoma" panose="020B0604030504040204" pitchFamily="34" charset="0"/>
              </a:rPr>
              <a:pPr/>
              <a:t>65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81664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The E2 reaction and the deuterium isotope effect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372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A7CC79A-2A04-4E09-B86C-8360F6A79BAA}" type="slidenum">
              <a:rPr lang="en-US" altLang="en-US" smtClean="0">
                <a:latin typeface="Tahoma" panose="020B0604030504040204" pitchFamily="34" charset="0"/>
              </a:rPr>
              <a:pPr/>
              <a:t>66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17015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The E2 reaction and the deuterium isotope effect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392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6245C84-8C54-4AF9-84F2-CE93537216ED}" type="slidenum">
              <a:rPr lang="en-US" altLang="en-US" smtClean="0">
                <a:latin typeface="Tahoma" panose="020B0604030504040204" pitchFamily="34" charset="0"/>
              </a:rPr>
              <a:pPr/>
              <a:t>67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6343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The E2 reaction and the deuterium isotope effect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413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E5D2862-8861-44CC-B553-DB532EF4A871}" type="slidenum">
              <a:rPr lang="en-US" altLang="en-US" smtClean="0">
                <a:latin typeface="Tahoma" panose="020B0604030504040204" pitchFamily="34" charset="0"/>
              </a:rPr>
              <a:pPr/>
              <a:t>68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11427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The E2 reaction and the deuterium isotope effect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43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16540A0-64D5-4AC1-AE8F-EAF0FB0349C4}" type="slidenum">
              <a:rPr lang="en-US" altLang="en-US" smtClean="0">
                <a:latin typeface="Tahoma" panose="020B0604030504040204" pitchFamily="34" charset="0"/>
              </a:rPr>
              <a:pPr/>
              <a:t>69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86290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The E2 reaction and the deuterium isotope effect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454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C631964-03FD-49D3-B00D-36DC084EA25E}" type="slidenum">
              <a:rPr lang="en-US" altLang="en-US" smtClean="0">
                <a:latin typeface="Tahoma" panose="020B0604030504040204" pitchFamily="34" charset="0"/>
              </a:rPr>
              <a:pPr/>
              <a:t>70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44274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The E2 reaction and the deuterium isotope effect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47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0D22D91-56E8-4865-8029-E8678B789C0B}" type="slidenum">
              <a:rPr lang="en-US" altLang="en-US" smtClean="0">
                <a:latin typeface="Tahoma" panose="020B0604030504040204" pitchFamily="34" charset="0"/>
              </a:rPr>
              <a:pPr/>
              <a:t>71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44583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The E2 reaction and the deuterium isotope effect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49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D19F750-5859-4DF7-8994-D26851FC1AE0}" type="slidenum">
              <a:rPr lang="en-US" altLang="en-US" smtClean="0">
                <a:latin typeface="Tahoma" panose="020B0604030504040204" pitchFamily="34" charset="0"/>
              </a:rPr>
              <a:pPr/>
              <a:t>72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095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The S</a:t>
            </a:r>
            <a:r>
              <a:rPr lang="en-IN" altLang="en-US" baseline="-25000" smtClean="0">
                <a:latin typeface="Times New Roman" panose="02020603050405020304" pitchFamily="18" charset="0"/>
              </a:rPr>
              <a:t>N</a:t>
            </a:r>
            <a:r>
              <a:rPr lang="en-IN" altLang="en-US" smtClean="0">
                <a:latin typeface="Times New Roman" panose="02020603050405020304" pitchFamily="18" charset="0"/>
              </a:rPr>
              <a:t>2 reaction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69CF781-0DC4-46FC-82CE-950C863891B6}" type="slidenum">
              <a:rPr lang="en-US" altLang="en-US" smtClean="0">
                <a:latin typeface="Tahoma" panose="020B0604030504040204" pitchFamily="34" charset="0"/>
              </a:rPr>
              <a:pPr/>
              <a:t>10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54566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The E2 reaction and the deuterium isotope effect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51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6DCB7B2-39A0-4CD1-B507-BCF3CD112D58}" type="slidenum">
              <a:rPr lang="en-US" altLang="en-US" smtClean="0">
                <a:latin typeface="Tahoma" panose="020B0604030504040204" pitchFamily="34" charset="0"/>
              </a:rPr>
              <a:pPr/>
              <a:t>73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82280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The E2 Reaction and cyclohexane conformation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53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A5F8DC5-3010-41BD-8500-6EBE08E34CBC}" type="slidenum">
              <a:rPr lang="en-US" altLang="en-US" smtClean="0">
                <a:latin typeface="Tahoma" panose="020B0604030504040204" pitchFamily="34" charset="0"/>
              </a:rPr>
              <a:pPr/>
              <a:t>74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23928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The E2 Reaction and cyclohexane conformation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0B1E9EF-18B4-403B-853C-0EA925900CC2}" type="slidenum">
              <a:rPr lang="en-US" altLang="en-US" smtClean="0">
                <a:latin typeface="Tahoma" panose="020B0604030504040204" pitchFamily="34" charset="0"/>
              </a:rPr>
              <a:pPr/>
              <a:t>75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11826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The E2 Reaction and cyclohexane conformation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57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C48F8DA-A64B-40F5-8B82-297C8763DF86}" type="slidenum">
              <a:rPr lang="en-US" altLang="en-US" smtClean="0">
                <a:latin typeface="Tahoma" panose="020B0604030504040204" pitchFamily="34" charset="0"/>
              </a:rPr>
              <a:pPr/>
              <a:t>76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72588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97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The E2 Reaction and cyclohexane conformation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59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7387669-C0BC-4249-93DA-F5B250ABC0F5}" type="slidenum">
              <a:rPr lang="en-US" altLang="en-US" smtClean="0">
                <a:latin typeface="Tahoma" panose="020B0604030504040204" pitchFamily="34" charset="0"/>
              </a:rPr>
              <a:pPr/>
              <a:t>77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17091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The E2 Reaction and cyclohexane conformation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61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10E03EF-2B8D-4F95-AADF-3D8E5D624442}" type="slidenum">
              <a:rPr lang="en-US" altLang="en-US" smtClean="0">
                <a:latin typeface="Tahoma" panose="020B0604030504040204" pitchFamily="34" charset="0"/>
              </a:rPr>
              <a:pPr/>
              <a:t>78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66582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The E1 and E1cB reactions</a:t>
            </a:r>
          </a:p>
        </p:txBody>
      </p:sp>
      <p:sp>
        <p:nvSpPr>
          <p:cNvPr id="163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3959D0C-8620-4B2B-A57A-FD5E89B32108}" type="slidenum">
              <a:rPr lang="en-US" altLang="en-US" smtClean="0">
                <a:latin typeface="Tahoma" panose="020B0604030504040204" pitchFamily="34" charset="0"/>
              </a:rPr>
              <a:pPr/>
              <a:t>79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8536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58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The E1 and E1cB reactions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65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17A9198-5267-44CE-B421-0BC41D72F7FB}" type="slidenum">
              <a:rPr lang="en-US" altLang="en-US" smtClean="0">
                <a:latin typeface="Tahoma" panose="020B0604030504040204" pitchFamily="34" charset="0"/>
              </a:rPr>
              <a:pPr/>
              <a:t>80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48651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79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The E1 and E1cB reactions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67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B08652A-0A35-4648-A297-1F62620AABAB}" type="slidenum">
              <a:rPr lang="en-US" altLang="en-US" smtClean="0">
                <a:latin typeface="Tahoma" panose="020B0604030504040204" pitchFamily="34" charset="0"/>
              </a:rPr>
              <a:pPr/>
              <a:t>81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36254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99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The E1 and E1cB reactions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69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B5BD057-BE79-4D07-9AAB-A135CD916135}" type="slidenum">
              <a:rPr lang="en-US" altLang="en-US" smtClean="0">
                <a:latin typeface="Tahoma" panose="020B0604030504040204" pitchFamily="34" charset="0"/>
              </a:rPr>
              <a:pPr/>
              <a:t>82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821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The S</a:t>
            </a:r>
            <a:r>
              <a:rPr lang="en-IN" altLang="en-US" baseline="-25000" smtClean="0">
                <a:latin typeface="Times New Roman" panose="02020603050405020304" pitchFamily="18" charset="0"/>
              </a:rPr>
              <a:t>N</a:t>
            </a:r>
            <a:r>
              <a:rPr lang="en-IN" altLang="en-US" smtClean="0">
                <a:latin typeface="Times New Roman" panose="02020603050405020304" pitchFamily="18" charset="0"/>
              </a:rPr>
              <a:t>2 reaction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8A0F11D-B4B0-408F-BCFF-91F6D09DE46D}" type="slidenum">
              <a:rPr lang="en-US" altLang="en-US" smtClean="0">
                <a:latin typeface="Tahoma" panose="020B0604030504040204" pitchFamily="34" charset="0"/>
              </a:rPr>
              <a:pPr/>
              <a:t>11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51808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20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The E1 and E1cB reactions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72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776371B-D0CB-4CFF-89A8-539D5938D91B}" type="slidenum">
              <a:rPr lang="en-US" altLang="en-US" smtClean="0">
                <a:latin typeface="Tahoma" panose="020B0604030504040204" pitchFamily="34" charset="0"/>
              </a:rPr>
              <a:pPr/>
              <a:t>83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26325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Biological elimination reactions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74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DC07E24-F8F9-4F60-8C1D-B52C9DC5FAEB}" type="slidenum">
              <a:rPr lang="en-US" altLang="en-US" smtClean="0">
                <a:latin typeface="Tahoma" panose="020B0604030504040204" pitchFamily="34" charset="0"/>
              </a:rPr>
              <a:pPr/>
              <a:t>84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52862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A summary of reactivity: S</a:t>
            </a:r>
            <a:r>
              <a:rPr lang="en-IN" altLang="en-US" baseline="-25000" smtClean="0">
                <a:latin typeface="Times New Roman" panose="02020603050405020304" pitchFamily="18" charset="0"/>
              </a:rPr>
              <a:t>N</a:t>
            </a:r>
            <a:r>
              <a:rPr lang="en-IN" altLang="en-US" smtClean="0">
                <a:latin typeface="Times New Roman" panose="02020603050405020304" pitchFamily="18" charset="0"/>
              </a:rPr>
              <a:t>1, S</a:t>
            </a:r>
            <a:r>
              <a:rPr lang="en-IN" altLang="en-US" baseline="-25000" smtClean="0">
                <a:latin typeface="Times New Roman" panose="02020603050405020304" pitchFamily="18" charset="0"/>
              </a:rPr>
              <a:t>N</a:t>
            </a:r>
            <a:r>
              <a:rPr lang="en-IN" altLang="en-US" smtClean="0">
                <a:latin typeface="Times New Roman" panose="02020603050405020304" pitchFamily="18" charset="0"/>
              </a:rPr>
              <a:t>2, E1, E1cB, and E2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76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3EA5A64-857A-41B4-A643-0500F5F2D4F4}" type="slidenum">
              <a:rPr lang="en-US" altLang="en-US" smtClean="0">
                <a:latin typeface="Tahoma" panose="020B0604030504040204" pitchFamily="34" charset="0"/>
              </a:rPr>
              <a:pPr/>
              <a:t>85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04261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81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A summary of reactivity: S</a:t>
            </a:r>
            <a:r>
              <a:rPr lang="en-IN" altLang="en-US" baseline="-25000" smtClean="0">
                <a:latin typeface="Times New Roman" panose="02020603050405020304" pitchFamily="18" charset="0"/>
              </a:rPr>
              <a:t>N</a:t>
            </a:r>
            <a:r>
              <a:rPr lang="en-IN" altLang="en-US" smtClean="0">
                <a:latin typeface="Times New Roman" panose="02020603050405020304" pitchFamily="18" charset="0"/>
              </a:rPr>
              <a:t>1, S</a:t>
            </a:r>
            <a:r>
              <a:rPr lang="en-IN" altLang="en-US" baseline="-25000" smtClean="0">
                <a:latin typeface="Times New Roman" panose="02020603050405020304" pitchFamily="18" charset="0"/>
              </a:rPr>
              <a:t>N</a:t>
            </a:r>
            <a:r>
              <a:rPr lang="en-IN" altLang="en-US" smtClean="0">
                <a:latin typeface="Times New Roman" panose="02020603050405020304" pitchFamily="18" charset="0"/>
              </a:rPr>
              <a:t>2, E1, E1cB, and E2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78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A1A4449-3E29-44FA-92C6-68E943DFC1E3}" type="slidenum">
              <a:rPr lang="en-US" altLang="en-US" smtClean="0">
                <a:latin typeface="Tahoma" panose="020B0604030504040204" pitchFamily="34" charset="0"/>
              </a:rPr>
              <a:pPr/>
              <a:t>86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08443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A summary of reactivity: S</a:t>
            </a:r>
            <a:r>
              <a:rPr lang="en-IN" altLang="en-US" baseline="-25000" smtClean="0">
                <a:latin typeface="Times New Roman" panose="02020603050405020304" pitchFamily="18" charset="0"/>
              </a:rPr>
              <a:t>N</a:t>
            </a:r>
            <a:r>
              <a:rPr lang="en-IN" altLang="en-US" smtClean="0">
                <a:latin typeface="Times New Roman" panose="02020603050405020304" pitchFamily="18" charset="0"/>
              </a:rPr>
              <a:t>1, S</a:t>
            </a:r>
            <a:r>
              <a:rPr lang="en-IN" altLang="en-US" baseline="-25000" smtClean="0">
                <a:latin typeface="Times New Roman" panose="02020603050405020304" pitchFamily="18" charset="0"/>
              </a:rPr>
              <a:t>N</a:t>
            </a:r>
            <a:r>
              <a:rPr lang="en-IN" altLang="en-US" smtClean="0">
                <a:latin typeface="Times New Roman" panose="02020603050405020304" pitchFamily="18" charset="0"/>
              </a:rPr>
              <a:t>2, E1, E1cB, and E2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80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8A905BA-D34F-4346-A842-9193787AC848}" type="slidenum">
              <a:rPr lang="en-US" altLang="en-US" smtClean="0">
                <a:latin typeface="Tahoma" panose="020B0604030504040204" pitchFamily="34" charset="0"/>
              </a:rPr>
              <a:pPr/>
              <a:t>87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07944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22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82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07BED55-30B6-4894-B92F-E2B765F14A91}" type="slidenum">
              <a:rPr lang="en-US" altLang="en-US" smtClean="0">
                <a:latin typeface="Tahoma" panose="020B0604030504040204" pitchFamily="34" charset="0"/>
              </a:rPr>
              <a:pPr/>
              <a:t>88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12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The S</a:t>
            </a:r>
            <a:r>
              <a:rPr lang="en-IN" altLang="en-US" baseline="-25000" smtClean="0">
                <a:latin typeface="Times New Roman" panose="02020603050405020304" pitchFamily="18" charset="0"/>
              </a:rPr>
              <a:t>N</a:t>
            </a:r>
            <a:r>
              <a:rPr lang="en-IN" altLang="en-US" smtClean="0">
                <a:latin typeface="Times New Roman" panose="02020603050405020304" pitchFamily="18" charset="0"/>
              </a:rPr>
              <a:t>2 reaction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7CECEC8-C366-479B-948E-7D7109BB5729}" type="slidenum">
              <a:rPr lang="en-US" altLang="en-US" smtClean="0">
                <a:latin typeface="Tahoma" panose="020B0604030504040204" pitchFamily="34" charset="0"/>
              </a:rPr>
              <a:pPr/>
              <a:t>12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769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://www.cengage.com/chemistry/mcmurry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3200400"/>
          </a:xfrm>
          <a:prstGeom prst="rect">
            <a:avLst/>
          </a:prstGeom>
          <a:solidFill>
            <a:srgbClr val="009900"/>
          </a:solidFill>
          <a:ln>
            <a:noFill/>
          </a:ln>
          <a:effectLst/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5" name="Rectangle 21"/>
          <p:cNvSpPr>
            <a:spLocks noChangeArrowheads="1"/>
          </p:cNvSpPr>
          <p:nvPr userDrawn="1"/>
        </p:nvSpPr>
        <p:spPr bwMode="auto">
          <a:xfrm>
            <a:off x="2819400" y="1295400"/>
            <a:ext cx="2295525" cy="4270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2200" i="1" dirty="0" smtClean="0">
                <a:solidFill>
                  <a:srgbClr val="000000"/>
                </a:solidFill>
              </a:rPr>
              <a:t>John E. McMurry</a:t>
            </a:r>
          </a:p>
        </p:txBody>
      </p:sp>
      <p:sp>
        <p:nvSpPr>
          <p:cNvPr id="6" name="Rectangle 22">
            <a:hlinkClick r:id="rId2"/>
          </p:cNvPr>
          <p:cNvSpPr>
            <a:spLocks noChangeArrowheads="1"/>
          </p:cNvSpPr>
          <p:nvPr userDrawn="1"/>
        </p:nvSpPr>
        <p:spPr bwMode="auto">
          <a:xfrm>
            <a:off x="2638425" y="2620963"/>
            <a:ext cx="2800350" cy="274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1200" dirty="0" smtClean="0">
                <a:solidFill>
                  <a:srgbClr val="000000"/>
                </a:solidFill>
                <a:cs typeface="Arial" panose="020B0604020202020204" pitchFamily="34" charset="0"/>
                <a:hlinkClick r:id="rId2"/>
              </a:rPr>
              <a:t>www.cengage.com/chemistry/mcmurry</a:t>
            </a:r>
            <a:endParaRPr lang="en-US" altLang="en-US" sz="1200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7" name="Picture 23" descr="BrooksCole_Logo"/>
          <p:cNvSpPr>
            <a:spLocks noChangeAspect="1" noChangeArrowheads="1"/>
          </p:cNvSpPr>
          <p:nvPr userDrawn="1"/>
        </p:nvSpPr>
        <p:spPr bwMode="auto">
          <a:xfrm>
            <a:off x="6586538" y="0"/>
            <a:ext cx="2557462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170002" name="Rectangle 18"/>
          <p:cNvSpPr>
            <a:spLocks noGrp="1" noChangeArrowheads="1"/>
          </p:cNvSpPr>
          <p:nvPr>
            <p:ph type="ctrTitle"/>
          </p:nvPr>
        </p:nvSpPr>
        <p:spPr>
          <a:xfrm>
            <a:off x="304800" y="3352800"/>
            <a:ext cx="8534400" cy="1981200"/>
          </a:xfrm>
        </p:spPr>
        <p:txBody>
          <a:bodyPr lIns="101882" tIns="50941" rIns="101882" bIns="50941"/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CA"/>
              <a:t>Click to edit Master title style</a:t>
            </a:r>
          </a:p>
        </p:txBody>
      </p:sp>
      <p:sp>
        <p:nvSpPr>
          <p:cNvPr id="170003" name="Rectangle 19"/>
          <p:cNvSpPr>
            <a:spLocks noGrp="1" noChangeArrowheads="1"/>
          </p:cNvSpPr>
          <p:nvPr>
            <p:ph type="subTitle" idx="1"/>
          </p:nvPr>
        </p:nvSpPr>
        <p:spPr>
          <a:xfrm>
            <a:off x="800100" y="5646738"/>
            <a:ext cx="7543800" cy="365125"/>
          </a:xfrm>
        </p:spPr>
        <p:txBody>
          <a:bodyPr lIns="101882" tIns="50941" rIns="101882" bIns="50941" anchor="ctr"/>
          <a:lstStyle>
            <a:lvl1pPr marL="0" indent="0" algn="ctr">
              <a:buFont typeface="Wingdings" charset="2"/>
              <a:buNone/>
              <a:defRPr/>
            </a:lvl1pPr>
          </a:lstStyle>
          <a:p>
            <a:r>
              <a:rPr lang="en-CA"/>
              <a:t>Click to edit Master subtitle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" y="152400"/>
            <a:ext cx="252603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98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553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15163" y="0"/>
            <a:ext cx="2128837" cy="685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0"/>
            <a:ext cx="6234113" cy="6858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31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84300"/>
            <a:ext cx="821055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21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1715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981200"/>
            <a:ext cx="4181475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62525" y="1981200"/>
            <a:ext cx="4181475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581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02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447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543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4679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0135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308100"/>
          </a:xfrm>
          <a:prstGeom prst="rect">
            <a:avLst/>
          </a:prstGeom>
          <a:solidFill>
            <a:srgbClr val="009900"/>
          </a:solidFill>
          <a:ln>
            <a:noFill/>
          </a:ln>
          <a:effectLst/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1027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78486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870" tIns="50935" rIns="101870" bIns="5093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CA" altLang="en-US" smtClean="0"/>
              <a:t>Click to edit Master title style</a:t>
            </a:r>
          </a:p>
        </p:txBody>
      </p:sp>
      <p:sp>
        <p:nvSpPr>
          <p:cNvPr id="1028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447800"/>
            <a:ext cx="8991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870" tIns="50935" rIns="101870" bIns="509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altLang="en-US" smtClean="0"/>
              <a:t>Click to edit Master text styles</a:t>
            </a:r>
          </a:p>
          <a:p>
            <a:pPr lvl="1"/>
            <a:r>
              <a:rPr lang="en-CA" altLang="en-US" smtClean="0"/>
              <a:t>Second level</a:t>
            </a:r>
          </a:p>
          <a:p>
            <a:pPr lvl="2"/>
            <a:r>
              <a:rPr lang="en-CA" altLang="en-US" smtClean="0"/>
              <a:t>Third level</a:t>
            </a:r>
          </a:p>
          <a:p>
            <a:pPr lvl="3"/>
            <a:r>
              <a:rPr lang="en-CA" altLang="en-US" smtClean="0"/>
              <a:t>Fourth level</a:t>
            </a:r>
          </a:p>
          <a:p>
            <a:pPr lvl="4"/>
            <a:r>
              <a:rPr lang="en-CA" altLang="en-US" smtClean="0"/>
              <a:t>Fifth level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1714500" y="6645275"/>
            <a:ext cx="5715000" cy="288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dirty="0" smtClean="0">
                <a:solidFill>
                  <a:srgbClr val="000000"/>
                </a:solidFill>
              </a:rPr>
              <a:t>© 2016 Cengage Learning. All Rights Reserved.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3" t="31112" r="27777" b="18888"/>
          <a:stretch/>
        </p:blipFill>
        <p:spPr>
          <a:xfrm>
            <a:off x="7884084" y="0"/>
            <a:ext cx="1259916" cy="130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07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+mj-lt"/>
          <a:ea typeface="MS PGothic" panose="020B0600070205080204" pitchFamily="34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SzPct val="90000"/>
        <a:buFont typeface="Wingdings" panose="05000000000000000000" pitchFamily="2" charset="2"/>
        <a:buChar char=""/>
        <a:defRPr sz="28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SzPct val="75000"/>
        <a:buFont typeface="Wingdings" panose="05000000000000000000" pitchFamily="2" charset="2"/>
        <a:buChar char=""/>
        <a:defRPr sz="26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SzPct val="55000"/>
        <a:buFont typeface="Wingdings" panose="05000000000000000000" pitchFamily="2" charset="2"/>
        <a:buChar char=""/>
        <a:defRPr sz="23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Font typeface="Wingdings" panose="05000000000000000000" pitchFamily="2" charset="2"/>
        <a:buChar char="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Font typeface="Wingdings" panose="05000000000000000000" pitchFamily="2" charset="2"/>
        <a:buChar char="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800000"/>
        </a:buClr>
        <a:buFont typeface="Wingdings" charset="2"/>
        <a:buChar char="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800000"/>
        </a:buClr>
        <a:buFont typeface="Wingdings" charset="2"/>
        <a:buChar char="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800000"/>
        </a:buClr>
        <a:buFont typeface="Wingdings" charset="2"/>
        <a:buChar char="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800000"/>
        </a:buClr>
        <a:buFont typeface="Wingdings" charset="2"/>
        <a:buChar char="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2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1.wmf"/><Relationship Id="rId4" Type="http://schemas.openxmlformats.org/officeDocument/2006/relationships/oleObject" Target="../embeddings/oleObject3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3429000"/>
            <a:ext cx="8039100" cy="2514600"/>
          </a:xfrm>
          <a:noFill/>
        </p:spPr>
        <p:txBody>
          <a:bodyPr/>
          <a:lstStyle/>
          <a:p>
            <a:pPr eaLnBrk="1" hangingPunct="1"/>
            <a:r>
              <a:rPr lang="en-US" altLang="en-US" smtClean="0"/>
              <a:t>Chapter 11</a:t>
            </a:r>
            <a:br>
              <a:rPr lang="en-US" altLang="en-US" smtClean="0"/>
            </a:br>
            <a:r>
              <a:rPr lang="en-US" altLang="en-US" smtClean="0"/>
              <a:t>Reactions of Alkyl Halides: Nucleophilic Substitutions and Eliminations</a:t>
            </a:r>
            <a:endParaRPr lang="en-US" altLang="en-US" sz="32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The S</a:t>
            </a:r>
            <a:r>
              <a:rPr lang="en-US" altLang="en-US" baseline="-25000" smtClean="0"/>
              <a:t>N</a:t>
            </a:r>
            <a:r>
              <a:rPr lang="en-US" altLang="en-US" smtClean="0"/>
              <a:t>2 Reaction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b="1" smtClean="0">
                <a:solidFill>
                  <a:srgbClr val="0070C0"/>
                </a:solidFill>
              </a:rPr>
              <a:t>Kinetics</a:t>
            </a:r>
            <a:r>
              <a:rPr lang="en-IN" altLang="en-US" smtClean="0">
                <a:solidFill>
                  <a:srgbClr val="0070C0"/>
                </a:solidFill>
              </a:rPr>
              <a:t> </a:t>
            </a:r>
            <a:r>
              <a:rPr lang="en-IN" altLang="en-US" smtClean="0"/>
              <a:t>of a reaction refer to the concentrations of the reactants and the rate at which the reaction occurs</a:t>
            </a:r>
          </a:p>
          <a:p>
            <a:r>
              <a:rPr lang="en-IN" altLang="en-US" b="1" smtClean="0">
                <a:solidFill>
                  <a:srgbClr val="0070C0"/>
                </a:solidFill>
              </a:rPr>
              <a:t>Second order reaction</a:t>
            </a:r>
            <a:r>
              <a:rPr lang="en-IN" altLang="en-US" smtClean="0"/>
              <a:t>: A reaction in which the rate is linearly dependent on the concentration of the reactants</a:t>
            </a:r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r>
              <a:rPr lang="en-IN" altLang="en-US" b="1" smtClean="0">
                <a:solidFill>
                  <a:srgbClr val="0070C0"/>
                </a:solidFill>
              </a:rPr>
              <a:t>S</a:t>
            </a:r>
            <a:r>
              <a:rPr lang="en-IN" altLang="en-US" b="1" baseline="-25000" smtClean="0">
                <a:solidFill>
                  <a:srgbClr val="0070C0"/>
                </a:solidFill>
              </a:rPr>
              <a:t>N</a:t>
            </a:r>
            <a:r>
              <a:rPr lang="en-IN" altLang="en-US" b="1" smtClean="0">
                <a:solidFill>
                  <a:srgbClr val="0070C0"/>
                </a:solidFill>
              </a:rPr>
              <a:t>2 reaction </a:t>
            </a:r>
            <a:r>
              <a:rPr lang="en-IN" altLang="en-US" smtClean="0"/>
              <a:t>is short for substitution, nucleophilic, bimolecular</a:t>
            </a:r>
            <a:endParaRPr lang="en-US" altLang="en-US" smtClean="0"/>
          </a:p>
          <a:p>
            <a:endParaRPr lang="en-US" altLang="en-US" smtClean="0"/>
          </a:p>
        </p:txBody>
      </p:sp>
      <p:graphicFrame>
        <p:nvGraphicFramePr>
          <p:cNvPr id="21508" name="Object 2"/>
          <p:cNvGraphicFramePr>
            <a:graphicFrameLocks noChangeAspect="1"/>
          </p:cNvGraphicFramePr>
          <p:nvPr/>
        </p:nvGraphicFramePr>
        <p:xfrm>
          <a:off x="838200" y="4267200"/>
          <a:ext cx="7872413" cy="118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0" name="Equation" r:id="rId4" imgW="3035300" imgH="457200" progId="Equation.DSMT4">
                  <p:embed/>
                </p:oleObj>
              </mc:Choice>
              <mc:Fallback>
                <p:oleObj name="Equation" r:id="rId4" imgW="3035300" imgH="4572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267200"/>
                        <a:ext cx="7872413" cy="1185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smtClean="0">
                <a:solidFill>
                  <a:srgbClr val="FF0000"/>
                </a:solidFill>
              </a:rPr>
              <a:t>Figure 11.3 </a:t>
            </a:r>
            <a:r>
              <a:rPr lang="en-US" altLang="en-US" smtClean="0"/>
              <a:t>- Mechanism of the S</a:t>
            </a:r>
            <a:r>
              <a:rPr lang="en-US" altLang="en-US" baseline="-25000" smtClean="0"/>
              <a:t>N</a:t>
            </a:r>
            <a:r>
              <a:rPr lang="en-US" altLang="en-US" smtClean="0"/>
              <a:t>2 Reaction</a:t>
            </a:r>
          </a:p>
        </p:txBody>
      </p:sp>
      <p:sp>
        <p:nvSpPr>
          <p:cNvPr id="23555" name="Text Box 4"/>
          <p:cNvSpPr txBox="1">
            <a:spLocks noChangeArrowheads="1"/>
          </p:cNvSpPr>
          <p:nvPr/>
        </p:nvSpPr>
        <p:spPr bwMode="auto">
          <a:xfrm>
            <a:off x="1905000" y="5541963"/>
            <a:ext cx="5943600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/>
              <a:t>Example: for S converting to P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/>
              <a:t>V = d[S]/dt = k [S]</a:t>
            </a:r>
          </a:p>
        </p:txBody>
      </p:sp>
      <p:pic>
        <p:nvPicPr>
          <p:cNvPr id="2355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1400175"/>
            <a:ext cx="6534150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b="1" smtClean="0">
                <a:solidFill>
                  <a:srgbClr val="FF0000"/>
                </a:solidFill>
              </a:rPr>
              <a:t>Figure 11.4 </a:t>
            </a:r>
            <a:r>
              <a:rPr lang="en-IN" altLang="en-US" smtClean="0"/>
              <a:t>- Transition of an S</a:t>
            </a:r>
            <a:r>
              <a:rPr lang="en-IN" altLang="en-US" baseline="-25000" smtClean="0"/>
              <a:t>N</a:t>
            </a:r>
            <a:r>
              <a:rPr lang="en-IN" altLang="en-US" smtClean="0"/>
              <a:t>2 Reaction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</p:txBody>
      </p:sp>
      <p:pic>
        <p:nvPicPr>
          <p:cNvPr id="2560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525" y="1447800"/>
            <a:ext cx="5730875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Mention the product obtained from the SN2 reaction of OH</a:t>
            </a:r>
            <a:r>
              <a:rPr lang="en-IN" altLang="en-US" baseline="30000" smtClean="0"/>
              <a:t>– </a:t>
            </a:r>
            <a:r>
              <a:rPr lang="en-IN" altLang="en-US" smtClean="0"/>
              <a:t>with (R)-2-bromobutane</a:t>
            </a:r>
          </a:p>
          <a:p>
            <a:pPr lvl="1"/>
            <a:r>
              <a:rPr lang="en-IN" altLang="en-US" smtClean="0"/>
              <a:t>Show the chemistry of the reactant and the product</a:t>
            </a:r>
          </a:p>
          <a:p>
            <a:r>
              <a:rPr lang="en-IN" altLang="en-US" smtClean="0"/>
              <a:t>Solution:</a:t>
            </a:r>
          </a:p>
          <a:p>
            <a:pPr lvl="1"/>
            <a:endParaRPr lang="en-IN" altLang="en-US" smtClean="0"/>
          </a:p>
          <a:p>
            <a:pPr lvl="1"/>
            <a:endParaRPr lang="en-IN" altLang="en-US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429000"/>
            <a:ext cx="7556500" cy="15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smtClean="0"/>
              <a:t>Characteristics of the S</a:t>
            </a:r>
            <a:r>
              <a:rPr lang="en-US" altLang="en-US" sz="3600" baseline="-25000" smtClean="0"/>
              <a:t>N</a:t>
            </a:r>
            <a:r>
              <a:rPr lang="en-US" altLang="en-US" sz="3600" smtClean="0"/>
              <a:t>2 </a:t>
            </a:r>
            <a:br>
              <a:rPr lang="en-US" altLang="en-US" sz="3600" smtClean="0"/>
            </a:br>
            <a:r>
              <a:rPr lang="en-US" altLang="en-US" sz="3600" smtClean="0"/>
              <a:t>Reaction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Understanding of reaction rates is required</a:t>
            </a:r>
          </a:p>
          <a:p>
            <a:pPr lvl="1"/>
            <a:r>
              <a:rPr lang="en-IN" altLang="en-US" smtClean="0"/>
              <a:t>Activation energy, </a:t>
            </a:r>
            <a:r>
              <a:rPr lang="el-GR" altLang="en-US" smtClean="0"/>
              <a:t>Δ</a:t>
            </a:r>
            <a:r>
              <a:rPr lang="en-IN" altLang="en-US" smtClean="0"/>
              <a:t>G</a:t>
            </a:r>
            <a:r>
              <a:rPr lang="en-IN" altLang="en-US" baseline="30000" smtClean="0"/>
              <a:t>ǂ </a:t>
            </a:r>
            <a:r>
              <a:rPr lang="en-IN" altLang="en-US" smtClean="0"/>
              <a:t>, determines the rate of reaction</a:t>
            </a:r>
          </a:p>
          <a:p>
            <a:pPr lvl="1"/>
            <a:r>
              <a:rPr lang="el-GR" altLang="en-US" smtClean="0"/>
              <a:t>Δ</a:t>
            </a:r>
            <a:r>
              <a:rPr lang="en-IN" altLang="en-US" smtClean="0"/>
              <a:t>G</a:t>
            </a:r>
            <a:r>
              <a:rPr lang="en-IN" altLang="en-US" baseline="30000" smtClean="0"/>
              <a:t>ǂ </a:t>
            </a:r>
            <a:r>
              <a:rPr lang="en-IN" altLang="en-US" smtClean="0"/>
              <a:t>is the energy difference between the reactant ground state and transition state</a:t>
            </a:r>
          </a:p>
          <a:p>
            <a:pPr lvl="1"/>
            <a:r>
              <a:rPr lang="el-GR" altLang="en-US" smtClean="0"/>
              <a:t>Δ</a:t>
            </a:r>
            <a:r>
              <a:rPr lang="en-IN" altLang="en-US" smtClean="0"/>
              <a:t>G</a:t>
            </a:r>
            <a:r>
              <a:rPr lang="en-IN" altLang="en-US" baseline="30000" smtClean="0"/>
              <a:t>ǂ </a:t>
            </a:r>
            <a:r>
              <a:rPr lang="en-IN" altLang="en-US" smtClean="0"/>
              <a:t>is increased by a decrease in reactant energy or an increase in transition state energy</a:t>
            </a:r>
          </a:p>
          <a:p>
            <a:pPr lvl="1"/>
            <a:r>
              <a:rPr lang="el-GR" altLang="en-US" smtClean="0"/>
              <a:t>Δ</a:t>
            </a:r>
            <a:r>
              <a:rPr lang="en-IN" altLang="en-US" smtClean="0"/>
              <a:t>G</a:t>
            </a:r>
            <a:r>
              <a:rPr lang="en-IN" altLang="en-US" baseline="30000" smtClean="0"/>
              <a:t>ǂ </a:t>
            </a:r>
            <a:r>
              <a:rPr lang="en-IN" altLang="en-US" smtClean="0"/>
              <a:t>is decreased by an increase in reactant energy or a decrease in transition state energy</a:t>
            </a:r>
          </a:p>
        </p:txBody>
      </p:sp>
      <p:sp>
        <p:nvSpPr>
          <p:cNvPr id="29700" name="Rectangle 6"/>
          <p:cNvSpPr>
            <a:spLocks noChangeArrowheads="1"/>
          </p:cNvSpPr>
          <p:nvPr/>
        </p:nvSpPr>
        <p:spPr bwMode="auto">
          <a:xfrm>
            <a:off x="0" y="3154363"/>
            <a:ext cx="9144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6"/>
          <p:cNvSpPr>
            <a:spLocks noChangeArrowheads="1"/>
          </p:cNvSpPr>
          <p:nvPr/>
        </p:nvSpPr>
        <p:spPr bwMode="auto">
          <a:xfrm>
            <a:off x="1219200" y="4711700"/>
            <a:ext cx="289560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Higher reactant energy level (red curve) = Faster reaction (smaller </a:t>
            </a:r>
            <a:r>
              <a:rPr lang="en-US" altLang="en-US" sz="2400">
                <a:latin typeface="Symbol" panose="05050102010706020507" pitchFamily="18" charset="2"/>
                <a:sym typeface="Symbol" panose="05050102010706020507" pitchFamily="18" charset="2"/>
              </a:rPr>
              <a:t></a:t>
            </a:r>
            <a:r>
              <a:rPr lang="en-US" altLang="en-US" sz="2400" i="1"/>
              <a:t>G</a:t>
            </a:r>
            <a:r>
              <a:rPr lang="en-US" altLang="en-US" sz="2400" baseline="30000"/>
              <a:t>‡</a:t>
            </a:r>
            <a:r>
              <a:rPr lang="en-US" altLang="en-US" sz="2400"/>
              <a:t>)</a:t>
            </a:r>
          </a:p>
        </p:txBody>
      </p:sp>
      <p:sp>
        <p:nvSpPr>
          <p:cNvPr id="31747" name="Rectangle 7"/>
          <p:cNvSpPr>
            <a:spLocks noChangeArrowheads="1"/>
          </p:cNvSpPr>
          <p:nvPr/>
        </p:nvSpPr>
        <p:spPr bwMode="auto">
          <a:xfrm>
            <a:off x="6096000" y="4724400"/>
            <a:ext cx="259080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Higher transition state energy level (red curve) = Slower reaction (larger </a:t>
            </a:r>
            <a:r>
              <a:rPr lang="en-US" altLang="en-US" sz="2400">
                <a:latin typeface="Symbol" panose="05050102010706020507" pitchFamily="18" charset="2"/>
                <a:sym typeface="Symbol" panose="05050102010706020507" pitchFamily="18" charset="2"/>
              </a:rPr>
              <a:t></a:t>
            </a:r>
            <a:r>
              <a:rPr lang="en-US" altLang="en-US" sz="2400" i="1"/>
              <a:t>G</a:t>
            </a:r>
            <a:r>
              <a:rPr lang="en-US" altLang="en-US" sz="2400" baseline="30000"/>
              <a:t>‡</a:t>
            </a:r>
            <a:r>
              <a:rPr lang="en-US" altLang="en-US" sz="2400"/>
              <a:t>)</a:t>
            </a:r>
          </a:p>
        </p:txBody>
      </p:sp>
      <p:sp>
        <p:nvSpPr>
          <p:cNvPr id="31748" name="Rectangle 2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b="1" smtClean="0">
                <a:solidFill>
                  <a:srgbClr val="FF0000"/>
                </a:solidFill>
              </a:rPr>
              <a:t>Figure 11.5 </a:t>
            </a:r>
            <a:r>
              <a:rPr lang="en-US" altLang="en-US" sz="2800" smtClean="0"/>
              <a:t>- The Effects of Changes in Reactant and Transition-State Energy Levels</a:t>
            </a:r>
          </a:p>
        </p:txBody>
      </p:sp>
      <p:pic>
        <p:nvPicPr>
          <p:cNvPr id="31749" name="Picture 7" descr="11_0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47800"/>
            <a:ext cx="8564563" cy="295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Steric Effects on S</a:t>
            </a:r>
            <a:r>
              <a:rPr lang="en-US" altLang="en-US" baseline="-25000" smtClean="0"/>
              <a:t>N</a:t>
            </a:r>
            <a:r>
              <a:rPr lang="en-US" altLang="en-US" smtClean="0"/>
              <a:t>2 Reactions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Partial bond is formed between the incoming nucleophile and the alkyl halide carbon atom</a:t>
            </a:r>
          </a:p>
          <a:p>
            <a:pPr lvl="1"/>
            <a:r>
              <a:rPr lang="en-IN" altLang="en-US" smtClean="0"/>
              <a:t>Bond formation is difficult with the nucleophile</a:t>
            </a:r>
          </a:p>
          <a:p>
            <a:pPr lvl="1"/>
            <a:r>
              <a:rPr lang="en-IN" altLang="en-US" smtClean="0"/>
              <a:t>The substrate possesses a higher energy than a less hindered substrate</a:t>
            </a:r>
          </a:p>
          <a:p>
            <a:endParaRPr lang="en-IN" altLang="en-US" smtClean="0"/>
          </a:p>
        </p:txBody>
      </p:sp>
      <p:pic>
        <p:nvPicPr>
          <p:cNvPr id="33796" name="Picture 6" descr="11_0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50" y="4038600"/>
            <a:ext cx="5899150" cy="264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Order of Reactivity in S</a:t>
            </a:r>
            <a:r>
              <a:rPr lang="en-US" altLang="en-US" baseline="-25000" smtClean="0"/>
              <a:t>N</a:t>
            </a:r>
            <a:r>
              <a:rPr lang="en-US" altLang="en-US" smtClean="0"/>
              <a:t>2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The more the alkyl groups connected to the reacting carbon, the slower the reaction</a:t>
            </a:r>
          </a:p>
        </p:txBody>
      </p:sp>
      <p:pic>
        <p:nvPicPr>
          <p:cNvPr id="35844" name="Picture 6" descr="11_u00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646363"/>
            <a:ext cx="8574088" cy="360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The Nucleophile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Neutral or negatively charged Lewis base</a:t>
            </a:r>
          </a:p>
          <a:p>
            <a:r>
              <a:rPr lang="en-US" altLang="en-US" smtClean="0"/>
              <a:t>Negatively charged nucleophile yields a neutral product</a:t>
            </a:r>
          </a:p>
          <a:p>
            <a:r>
              <a:rPr lang="en-US" altLang="en-US" smtClean="0"/>
              <a:t>Neutral nucleophile yields a positively charged product</a:t>
            </a:r>
          </a:p>
          <a:p>
            <a:endParaRPr lang="en-US" altLang="en-US" smtClean="0"/>
          </a:p>
        </p:txBody>
      </p:sp>
      <p:pic>
        <p:nvPicPr>
          <p:cNvPr id="37892" name="Picture 6" descr="11_u010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810000"/>
            <a:ext cx="5915025" cy="258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b="1" smtClean="0">
                <a:solidFill>
                  <a:srgbClr val="FF0000"/>
                </a:solidFill>
              </a:rPr>
              <a:t>Table 11.1 </a:t>
            </a:r>
            <a:r>
              <a:rPr lang="en-IN" altLang="en-US" smtClean="0"/>
              <a:t>- Some S</a:t>
            </a:r>
            <a:r>
              <a:rPr lang="en-IN" altLang="en-US" baseline="-25000" smtClean="0"/>
              <a:t>N</a:t>
            </a:r>
            <a:r>
              <a:rPr lang="en-IN" altLang="en-US" smtClean="0"/>
              <a:t>2 Reactions With Bromo Ethane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pPr lvl="1"/>
            <a:endParaRPr lang="en-IN" altLang="en-US" smtClean="0"/>
          </a:p>
        </p:txBody>
      </p:sp>
      <p:pic>
        <p:nvPicPr>
          <p:cNvPr id="39940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47813"/>
            <a:ext cx="8312150" cy="492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Learning Objectives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altLang="en-US" dirty="0" smtClean="0">
                <a:ea typeface="ＭＳ Ｐゴシック" panose="020B0600070205080204" pitchFamily="34" charset="-128"/>
              </a:rPr>
              <a:t>(11.1)</a:t>
            </a:r>
          </a:p>
          <a:p>
            <a:pPr>
              <a:defRPr/>
            </a:pPr>
            <a:r>
              <a:rPr lang="en-IN" altLang="en-US" dirty="0" smtClean="0">
                <a:ea typeface="ＭＳ Ｐゴシック" panose="020B0600070205080204" pitchFamily="34" charset="-128"/>
              </a:rPr>
              <a:t>The discovery of nucleophilic substitution reactions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altLang="en-US" dirty="0" smtClean="0">
                <a:ea typeface="ＭＳ Ｐゴシック" panose="020B0600070205080204" pitchFamily="34" charset="-128"/>
              </a:rPr>
              <a:t>(11.2)</a:t>
            </a:r>
          </a:p>
          <a:p>
            <a:pPr>
              <a:defRPr/>
            </a:pPr>
            <a:r>
              <a:rPr lang="en-IN" altLang="en-US" dirty="0" smtClean="0">
                <a:ea typeface="ＭＳ Ｐゴシック" panose="020B0600070205080204" pitchFamily="34" charset="-128"/>
              </a:rPr>
              <a:t>The S</a:t>
            </a:r>
            <a:r>
              <a:rPr lang="en-IN" altLang="en-US" baseline="-25000" dirty="0" smtClean="0">
                <a:ea typeface="ＭＳ Ｐゴシック" panose="020B0600070205080204" pitchFamily="34" charset="-128"/>
              </a:rPr>
              <a:t>N</a:t>
            </a:r>
            <a:r>
              <a:rPr lang="en-IN" altLang="en-US" dirty="0" smtClean="0">
                <a:ea typeface="ＭＳ Ｐゴシック" panose="020B0600070205080204" pitchFamily="34" charset="-128"/>
              </a:rPr>
              <a:t>2 reaction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altLang="en-US" dirty="0" smtClean="0">
                <a:ea typeface="ＭＳ Ｐゴシック" panose="020B0600070205080204" pitchFamily="34" charset="-128"/>
              </a:rPr>
              <a:t>(11.3)</a:t>
            </a:r>
          </a:p>
          <a:p>
            <a:pPr>
              <a:defRPr/>
            </a:pPr>
            <a:r>
              <a:rPr lang="en-IN" altLang="en-US" dirty="0" smtClean="0">
                <a:ea typeface="ＭＳ Ｐゴシック" panose="020B0600070205080204" pitchFamily="34" charset="-128"/>
              </a:rPr>
              <a:t>Characteristics of the S</a:t>
            </a:r>
            <a:r>
              <a:rPr lang="en-IN" altLang="en-US" baseline="-25000" dirty="0" smtClean="0">
                <a:ea typeface="ＭＳ Ｐゴシック" panose="020B0600070205080204" pitchFamily="34" charset="-128"/>
              </a:rPr>
              <a:t>N</a:t>
            </a:r>
            <a:r>
              <a:rPr lang="en-IN" altLang="en-US" dirty="0" smtClean="0">
                <a:ea typeface="ＭＳ Ｐゴシック" panose="020B0600070205080204" pitchFamily="34" charset="-128"/>
              </a:rPr>
              <a:t>2 reaction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altLang="en-US" dirty="0" smtClean="0">
                <a:ea typeface="ＭＳ Ｐゴシック" panose="020B0600070205080204" pitchFamily="34" charset="-128"/>
              </a:rPr>
              <a:t>(11.4)</a:t>
            </a:r>
          </a:p>
          <a:p>
            <a:pPr>
              <a:defRPr/>
            </a:pPr>
            <a:r>
              <a:rPr lang="en-IN" altLang="en-US" dirty="0" smtClean="0">
                <a:ea typeface="ＭＳ Ｐゴシック" panose="020B0600070205080204" pitchFamily="34" charset="-128"/>
              </a:rPr>
              <a:t>The S</a:t>
            </a:r>
            <a:r>
              <a:rPr lang="en-IN" altLang="en-US" baseline="-25000" dirty="0" smtClean="0">
                <a:ea typeface="ＭＳ Ｐゴシック" panose="020B0600070205080204" pitchFamily="34" charset="-128"/>
              </a:rPr>
              <a:t>N</a:t>
            </a:r>
            <a:r>
              <a:rPr lang="en-IN" altLang="en-US" dirty="0" smtClean="0">
                <a:ea typeface="ＭＳ Ｐゴシック" panose="020B0600070205080204" pitchFamily="34" charset="-128"/>
              </a:rPr>
              <a:t>1 reaction</a:t>
            </a:r>
          </a:p>
          <a:p>
            <a:pPr>
              <a:defRPr/>
            </a:pPr>
            <a:endParaRPr lang="en-IN" altLang="en-US" dirty="0" smtClean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The Nucleophile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Based on the reactions of nucleophilic substances with bromoethane, some reactants seem to be more nucleophilic than others</a:t>
            </a:r>
          </a:p>
          <a:p>
            <a:pPr lvl="1"/>
            <a:r>
              <a:rPr lang="en-IN" altLang="en-US" smtClean="0"/>
              <a:t>Nucleophilicity is based on the concentration of the substrate, the solvent, and the reactant</a:t>
            </a:r>
          </a:p>
          <a:p>
            <a:r>
              <a:rPr lang="en-IN" altLang="en-US" smtClean="0"/>
              <a:t>Trends observed in nucleophiles:</a:t>
            </a:r>
          </a:p>
          <a:p>
            <a:pPr lvl="1"/>
            <a:r>
              <a:rPr lang="en-IN" altLang="en-US" smtClean="0"/>
              <a:t>Nucleophilicity roughly parallels basicity</a:t>
            </a:r>
          </a:p>
          <a:p>
            <a:pPr lvl="1"/>
            <a:r>
              <a:rPr lang="en-IN" altLang="en-US" smtClean="0"/>
              <a:t>Nucleophilicity increases with downward progression in the periodic table</a:t>
            </a:r>
          </a:p>
          <a:p>
            <a:pPr lvl="1"/>
            <a:r>
              <a:rPr lang="en-IN" altLang="en-US" smtClean="0"/>
              <a:t>Nucleophiles with a negative charge are generally more reactive than those that are neutral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Mention the product formed in an S</a:t>
            </a:r>
            <a:r>
              <a:rPr lang="en-IN" altLang="en-US" baseline="-25000" smtClean="0"/>
              <a:t>N</a:t>
            </a:r>
            <a:r>
              <a:rPr lang="en-IN" altLang="en-US" smtClean="0"/>
              <a:t>2 reaction between 1-bromobutane and NaI</a:t>
            </a:r>
          </a:p>
          <a:p>
            <a:r>
              <a:rPr lang="en-IN" altLang="en-US" smtClean="0"/>
              <a:t>Solution:</a:t>
            </a:r>
          </a:p>
          <a:p>
            <a:pPr lvl="1"/>
            <a:endParaRPr lang="en-IN" altLang="en-US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117850"/>
            <a:ext cx="821055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The Leaving Group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Group that is displaced by the incoming nucleophile in the S</a:t>
            </a:r>
            <a:r>
              <a:rPr lang="en-IN" altLang="en-US" baseline="-25000" smtClean="0"/>
              <a:t>N</a:t>
            </a:r>
            <a:r>
              <a:rPr lang="en-IN" altLang="en-US" smtClean="0"/>
              <a:t>2 reaction</a:t>
            </a:r>
          </a:p>
          <a:p>
            <a:r>
              <a:rPr lang="en-IN" altLang="en-US" smtClean="0"/>
              <a:t>Leaving groups that provide optimal stability to the negative charge in the transition state are considered the best</a:t>
            </a:r>
          </a:p>
          <a:p>
            <a:r>
              <a:rPr lang="en-US" altLang="en-US" smtClean="0"/>
              <a:t>Weak bases are good leaving groups, and strong bases are poor leaving groups</a:t>
            </a:r>
          </a:p>
        </p:txBody>
      </p:sp>
      <p:pic>
        <p:nvPicPr>
          <p:cNvPr id="46084" name="Picture 8" descr="11_u01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0" y="4876800"/>
            <a:ext cx="7148513" cy="124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The Leaving Group</a:t>
            </a:r>
            <a:endParaRPr lang="en-IN" altLang="en-US" smtClean="0"/>
          </a:p>
        </p:txBody>
      </p:sp>
      <p:sp>
        <p:nvSpPr>
          <p:cNvPr id="48131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An S</a:t>
            </a:r>
            <a:r>
              <a:rPr lang="en-IN" altLang="en-US" baseline="-25000" smtClean="0"/>
              <a:t>N</a:t>
            </a:r>
            <a:r>
              <a:rPr lang="en-IN" altLang="en-US" smtClean="0"/>
              <a:t>2 reaction with an alcohol requires conversion to an alkyl chloride or an alkyl bromide</a:t>
            </a:r>
          </a:p>
          <a:p>
            <a:endParaRPr lang="en-IN" altLang="en-US" smtClean="0"/>
          </a:p>
        </p:txBody>
      </p:sp>
      <p:pic>
        <p:nvPicPr>
          <p:cNvPr id="48132" name="Picture 7" descr="11_u01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0" y="2611438"/>
            <a:ext cx="7670800" cy="363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Poor Leaving Groups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Generally, ethers do not undergo S</a:t>
            </a:r>
            <a:r>
              <a:rPr lang="en-US" altLang="en-US" baseline="-25000" smtClean="0"/>
              <a:t>N</a:t>
            </a:r>
            <a:r>
              <a:rPr lang="en-US" altLang="en-US" smtClean="0"/>
              <a:t>2 reactions</a:t>
            </a:r>
          </a:p>
          <a:p>
            <a:pPr lvl="1"/>
            <a:r>
              <a:rPr lang="en-US" altLang="en-US" smtClean="0"/>
              <a:t>Epoxides are an exception as they are more reactive than ethers</a:t>
            </a:r>
          </a:p>
        </p:txBody>
      </p:sp>
      <p:pic>
        <p:nvPicPr>
          <p:cNvPr id="5018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" y="2946400"/>
            <a:ext cx="831215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Rank the following compounds in order of their expected reactivity toward S</a:t>
            </a:r>
            <a:r>
              <a:rPr lang="en-IN" altLang="en-US" baseline="-25000" smtClean="0"/>
              <a:t>N</a:t>
            </a:r>
            <a:r>
              <a:rPr lang="en-IN" altLang="en-US" smtClean="0"/>
              <a:t>2 reaction:</a:t>
            </a:r>
          </a:p>
          <a:p>
            <a:pPr lvl="1"/>
            <a:r>
              <a:rPr lang="en-IN" altLang="en-US" smtClean="0"/>
              <a:t>CH</a:t>
            </a:r>
            <a:r>
              <a:rPr lang="en-IN" altLang="en-US" baseline="-25000" smtClean="0"/>
              <a:t>3</a:t>
            </a:r>
            <a:r>
              <a:rPr lang="en-IN" altLang="en-US" smtClean="0"/>
              <a:t>Br, CH</a:t>
            </a:r>
            <a:r>
              <a:rPr lang="en-IN" altLang="en-US" baseline="-25000" smtClean="0"/>
              <a:t>3</a:t>
            </a:r>
            <a:r>
              <a:rPr lang="en-IN" altLang="en-US" smtClean="0"/>
              <a:t>OTos, (CH</a:t>
            </a:r>
            <a:r>
              <a:rPr lang="en-IN" altLang="en-US" baseline="-25000" smtClean="0"/>
              <a:t>3</a:t>
            </a:r>
            <a:r>
              <a:rPr lang="en-IN" altLang="en-US" smtClean="0"/>
              <a:t>)</a:t>
            </a:r>
            <a:r>
              <a:rPr lang="en-IN" altLang="en-US" baseline="-25000" smtClean="0"/>
              <a:t>2</a:t>
            </a:r>
            <a:r>
              <a:rPr lang="en-IN" altLang="en-US" smtClean="0"/>
              <a:t>CHCl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IN" dirty="0" smtClean="0">
                <a:ea typeface="ＭＳ Ｐゴシック" charset="-128"/>
              </a:rPr>
              <a:t>Solution:</a:t>
            </a:r>
          </a:p>
          <a:p>
            <a:pPr lvl="1">
              <a:defRPr/>
            </a:pPr>
            <a:r>
              <a:rPr lang="en-IN" dirty="0" smtClean="0">
                <a:ea typeface="ＭＳ Ｐゴシック" charset="-128"/>
              </a:rPr>
              <a:t>With reference to effects of the substrate and the leaving group:</a:t>
            </a:r>
          </a:p>
          <a:p>
            <a:pPr lvl="2">
              <a:defRPr/>
            </a:pPr>
            <a:r>
              <a:rPr lang="en-IN" dirty="0" smtClean="0">
                <a:ea typeface="ＭＳ Ｐゴシック" charset="-128"/>
              </a:rPr>
              <a:t>Reactivity of tertiary substrates is lesser than that of secondary substrates</a:t>
            </a:r>
          </a:p>
          <a:p>
            <a:pPr lvl="2">
              <a:defRPr/>
            </a:pPr>
            <a:r>
              <a:rPr lang="en-IN" dirty="0" smtClean="0">
                <a:ea typeface="ＭＳ Ｐゴシック" charset="-128"/>
              </a:rPr>
              <a:t>Secondary substrates are less reactive than primary substrates</a:t>
            </a:r>
          </a:p>
          <a:p>
            <a:pPr marL="457200" lvl="1" indent="0">
              <a:buFont typeface="Wingdings" panose="05000000000000000000" pitchFamily="2" charset="2"/>
              <a:buNone/>
              <a:defRPr/>
            </a:pPr>
            <a:r>
              <a:rPr lang="en-IN" dirty="0" smtClean="0">
                <a:ea typeface="ＭＳ Ｐゴシック" charset="-128"/>
              </a:rPr>
              <a:t> </a:t>
            </a:r>
          </a:p>
          <a:p>
            <a:pPr>
              <a:defRPr/>
            </a:pPr>
            <a:endParaRPr lang="en-IN" dirty="0">
              <a:ea typeface="ＭＳ Ｐゴシック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478338"/>
            <a:ext cx="5637213" cy="192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Influence of Solvents in the S</a:t>
            </a:r>
            <a:r>
              <a:rPr lang="en-US" altLang="en-US" baseline="-25000" smtClean="0"/>
              <a:t>N</a:t>
            </a:r>
            <a:r>
              <a:rPr lang="en-US" altLang="en-US" smtClean="0"/>
              <a:t>2 Reaction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Poor solvents comprise an –OH or –NH group</a:t>
            </a:r>
          </a:p>
          <a:p>
            <a:r>
              <a:rPr lang="en-IN" altLang="en-US" smtClean="0"/>
              <a:t>Good solvents do not have an –OH or –NH group but are polar</a:t>
            </a:r>
          </a:p>
          <a:p>
            <a:r>
              <a:rPr lang="en-IN" altLang="en-US" b="1" smtClean="0">
                <a:solidFill>
                  <a:srgbClr val="0070C0"/>
                </a:solidFill>
              </a:rPr>
              <a:t>Solvation</a:t>
            </a:r>
            <a:r>
              <a:rPr lang="en-IN" altLang="en-US" smtClean="0"/>
              <a:t>: Process that occurs in the reactant nucleophile caused by protic solvents that slow the rate of S</a:t>
            </a:r>
            <a:r>
              <a:rPr lang="en-IN" altLang="en-US" baseline="-25000" smtClean="0"/>
              <a:t>N</a:t>
            </a:r>
            <a:r>
              <a:rPr lang="en-IN" altLang="en-US" smtClean="0"/>
              <a:t>2 reactions</a:t>
            </a:r>
          </a:p>
        </p:txBody>
      </p:sp>
      <p:pic>
        <p:nvPicPr>
          <p:cNvPr id="56324" name="Picture 8" descr="11_u01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375150"/>
            <a:ext cx="6667500" cy="219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Influence of Solvents in the S</a:t>
            </a:r>
            <a:r>
              <a:rPr lang="en-US" altLang="en-US" baseline="-25000" smtClean="0"/>
              <a:t>N</a:t>
            </a:r>
            <a:r>
              <a:rPr lang="en-US" altLang="en-US" smtClean="0"/>
              <a:t>2 Reaction</a:t>
            </a:r>
            <a:endParaRPr lang="en-IN" altLang="en-US" smtClean="0"/>
          </a:p>
        </p:txBody>
      </p:sp>
      <p:sp>
        <p:nvSpPr>
          <p:cNvPr id="58371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Polar aprotic solvents increase the rate of S</a:t>
            </a:r>
            <a:r>
              <a:rPr lang="en-IN" altLang="en-US" baseline="-25000" smtClean="0"/>
              <a:t>N</a:t>
            </a:r>
            <a:r>
              <a:rPr lang="en-IN" altLang="en-US" smtClean="0"/>
              <a:t>2 reaction by increasing the ground energy of the nucleophile</a:t>
            </a:r>
          </a:p>
          <a:p>
            <a:pPr lvl="1"/>
            <a:r>
              <a:rPr lang="en-IN" altLang="en-US" smtClean="0"/>
              <a:t>High polarity gives it the ability to dissolve a number of salts, but they also dissolve metal cations instead of nucleophilic anions</a:t>
            </a:r>
          </a:p>
        </p:txBody>
      </p:sp>
      <p:pic>
        <p:nvPicPr>
          <p:cNvPr id="58372" name="Picture 7" descr="11_u01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4356100"/>
            <a:ext cx="8439150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604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Discuss the effect of organic solvents such as benzene, ether, and chloroform on the reactivity of a nucleophile in S</a:t>
            </a:r>
            <a:r>
              <a:rPr lang="en-IN" altLang="en-US" baseline="-25000" smtClean="0"/>
              <a:t>N</a:t>
            </a:r>
            <a:r>
              <a:rPr lang="en-IN" altLang="en-US" smtClean="0"/>
              <a:t>2 reactions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Learning Objectives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altLang="en-US" dirty="0" smtClean="0">
                <a:ea typeface="ＭＳ Ｐゴシック" panose="020B0600070205080204" pitchFamily="34" charset="-128"/>
              </a:rPr>
              <a:t>(11.5)</a:t>
            </a:r>
          </a:p>
          <a:p>
            <a:pPr>
              <a:defRPr/>
            </a:pPr>
            <a:r>
              <a:rPr lang="en-IN" altLang="en-US" dirty="0" smtClean="0">
                <a:ea typeface="ＭＳ Ｐゴシック" panose="020B0600070205080204" pitchFamily="34" charset="-128"/>
              </a:rPr>
              <a:t>Characteristics of the S</a:t>
            </a:r>
            <a:r>
              <a:rPr lang="en-IN" altLang="en-US" baseline="-25000" dirty="0" smtClean="0">
                <a:ea typeface="ＭＳ Ｐゴシック" panose="020B0600070205080204" pitchFamily="34" charset="-128"/>
              </a:rPr>
              <a:t>N</a:t>
            </a:r>
            <a:r>
              <a:rPr lang="en-IN" altLang="en-US" dirty="0" smtClean="0">
                <a:ea typeface="ＭＳ Ｐゴシック" panose="020B0600070205080204" pitchFamily="34" charset="-128"/>
              </a:rPr>
              <a:t>1 reaction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altLang="en-US" dirty="0" smtClean="0">
                <a:ea typeface="ＭＳ Ｐゴシック" panose="020B0600070205080204" pitchFamily="34" charset="-128"/>
              </a:rPr>
              <a:t>(11.6)</a:t>
            </a:r>
          </a:p>
          <a:p>
            <a:pPr>
              <a:defRPr/>
            </a:pPr>
            <a:r>
              <a:rPr lang="en-IN" altLang="en-US" dirty="0" smtClean="0">
                <a:ea typeface="ＭＳ Ｐゴシック" panose="020B0600070205080204" pitchFamily="34" charset="-128"/>
              </a:rPr>
              <a:t>Biological substitution reactions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altLang="en-US" dirty="0" smtClean="0">
                <a:ea typeface="ＭＳ Ｐゴシック" panose="020B0600070205080204" pitchFamily="34" charset="-128"/>
              </a:rPr>
              <a:t>(11.7)</a:t>
            </a:r>
          </a:p>
          <a:p>
            <a:pPr>
              <a:defRPr/>
            </a:pPr>
            <a:r>
              <a:rPr lang="en-IN" altLang="en-US" dirty="0" smtClean="0">
                <a:ea typeface="ＭＳ Ｐゴシック" panose="020B0600070205080204" pitchFamily="34" charset="-128"/>
              </a:rPr>
              <a:t>Elimination reactions: Zaitsev’s rule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altLang="en-US" dirty="0" smtClean="0">
                <a:ea typeface="ＭＳ Ｐゴシック" panose="020B0600070205080204" pitchFamily="34" charset="-128"/>
              </a:rPr>
              <a:t>(11.8)</a:t>
            </a:r>
          </a:p>
          <a:p>
            <a:pPr>
              <a:defRPr/>
            </a:pPr>
            <a:r>
              <a:rPr lang="en-IN" altLang="en-US" dirty="0" smtClean="0">
                <a:ea typeface="ＭＳ Ｐゴシック" panose="020B0600070205080204" pitchFamily="34" charset="-128"/>
              </a:rPr>
              <a:t>The E2 reaction and the deuterium isotope effect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altLang="en-US" dirty="0" smtClean="0">
                <a:ea typeface="ＭＳ Ｐゴシック" panose="020B0600070205080204" pitchFamily="34" charset="-128"/>
              </a:rPr>
              <a:t>(11.9)</a:t>
            </a:r>
          </a:p>
          <a:p>
            <a:pPr>
              <a:defRPr/>
            </a:pPr>
            <a:r>
              <a:rPr lang="en-IN" altLang="en-US" dirty="0" smtClean="0">
                <a:ea typeface="ＭＳ Ｐゴシック" panose="020B0600070205080204" pitchFamily="34" charset="-128"/>
              </a:rPr>
              <a:t>The E2 reaction and cyclohexane conformation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Solution:</a:t>
            </a:r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pPr lvl="1"/>
            <a:r>
              <a:rPr lang="en-IN" altLang="en-US" smtClean="0"/>
              <a:t>Polar protic solvents (curve 1) stabilize the charged transition key by solvation and also stabilize the nucleophile by hydrogen bonding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2209800"/>
            <a:ext cx="4762500" cy="243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pPr lvl="1"/>
            <a:endParaRPr lang="en-IN" altLang="en-US" smtClean="0"/>
          </a:p>
          <a:p>
            <a:pPr lvl="1"/>
            <a:r>
              <a:rPr lang="en-IN" altLang="en-US" smtClean="0"/>
              <a:t>Polar aprotic agents (curve 2) stabilize the charged transition by isolation, but do not create a hydrogen-bond to the nucleophile</a:t>
            </a:r>
          </a:p>
          <a:p>
            <a:pPr lvl="1"/>
            <a:r>
              <a:rPr lang="en-IN" altLang="en-US" smtClean="0"/>
              <a:t>Nonpolar solvents (curve 3) stabilize neither the nucleophile nor the transition state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905000"/>
            <a:ext cx="4762500" cy="243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</a:t>
            </a:r>
            <a:r>
              <a:rPr lang="en-US" altLang="en-US" baseline="-25000" smtClean="0"/>
              <a:t>N</a:t>
            </a:r>
            <a:r>
              <a:rPr lang="en-US" altLang="en-US" smtClean="0"/>
              <a:t>1 Reaction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Nucleophilic substitution reaction by an alternative mechanism</a:t>
            </a:r>
          </a:p>
          <a:p>
            <a:pPr lvl="1"/>
            <a:r>
              <a:rPr lang="en-IN" altLang="en-US" b="1" smtClean="0">
                <a:solidFill>
                  <a:srgbClr val="0070C0"/>
                </a:solidFill>
              </a:rPr>
              <a:t>S</a:t>
            </a:r>
            <a:r>
              <a:rPr lang="en-IN" altLang="en-US" b="1" baseline="-25000" smtClean="0">
                <a:solidFill>
                  <a:srgbClr val="0070C0"/>
                </a:solidFill>
              </a:rPr>
              <a:t>N</a:t>
            </a:r>
            <a:r>
              <a:rPr lang="en-IN" altLang="en-US" b="1" smtClean="0">
                <a:solidFill>
                  <a:srgbClr val="0070C0"/>
                </a:solidFill>
              </a:rPr>
              <a:t>1</a:t>
            </a:r>
            <a:r>
              <a:rPr lang="en-IN" altLang="en-US" b="1" baseline="-25000" smtClean="0">
                <a:solidFill>
                  <a:srgbClr val="0070C0"/>
                </a:solidFill>
              </a:rPr>
              <a:t> </a:t>
            </a:r>
            <a:r>
              <a:rPr lang="en-IN" altLang="en-US" b="1" smtClean="0">
                <a:solidFill>
                  <a:srgbClr val="0070C0"/>
                </a:solidFill>
              </a:rPr>
              <a:t>reaction</a:t>
            </a:r>
            <a:r>
              <a:rPr lang="en-IN" altLang="en-US" smtClean="0"/>
              <a:t>: Substitution, nucleophilic, unimolecular</a:t>
            </a:r>
          </a:p>
          <a:p>
            <a:r>
              <a:rPr lang="en-US" altLang="en-US" smtClean="0"/>
              <a:t>Tertiary alkyl halides react rapidly in protic solvents </a:t>
            </a:r>
          </a:p>
        </p:txBody>
      </p:sp>
      <p:pic>
        <p:nvPicPr>
          <p:cNvPr id="66564" name="Picture 6" descr="11_u01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188" y="3886200"/>
            <a:ext cx="5713412" cy="266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</a:t>
            </a:r>
            <a:r>
              <a:rPr lang="en-US" altLang="en-US" baseline="-25000" smtClean="0"/>
              <a:t>N</a:t>
            </a:r>
            <a:r>
              <a:rPr lang="en-US" altLang="en-US" smtClean="0"/>
              <a:t>1 Reaction</a:t>
            </a:r>
            <a:endParaRPr lang="en-IN" altLang="en-US" smtClean="0"/>
          </a:p>
        </p:txBody>
      </p:sp>
      <p:sp>
        <p:nvSpPr>
          <p:cNvPr id="686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S</a:t>
            </a:r>
            <a:r>
              <a:rPr lang="en-IN" altLang="en-US" baseline="-25000" smtClean="0"/>
              <a:t>N</a:t>
            </a:r>
            <a:r>
              <a:rPr lang="en-IN" altLang="en-US" smtClean="0"/>
              <a:t>1 reactions are </a:t>
            </a:r>
            <a:r>
              <a:rPr lang="en-IN" altLang="en-US" b="1" smtClean="0">
                <a:solidFill>
                  <a:srgbClr val="0070C0"/>
                </a:solidFill>
              </a:rPr>
              <a:t>first-order reactions</a:t>
            </a:r>
          </a:p>
          <a:p>
            <a:pPr lvl="1"/>
            <a:r>
              <a:rPr lang="en-IN" altLang="en-US" smtClean="0"/>
              <a:t>The rate equation does not contain the concentration of the nucleophile</a:t>
            </a:r>
          </a:p>
          <a:p>
            <a:pPr lvl="1"/>
            <a:endParaRPr lang="en-IN" altLang="en-US" smtClean="0"/>
          </a:p>
          <a:p>
            <a:pPr lvl="1"/>
            <a:endParaRPr lang="en-IN" altLang="en-US" smtClean="0"/>
          </a:p>
          <a:p>
            <a:r>
              <a:rPr lang="en-IN" altLang="en-US" smtClean="0"/>
              <a:t>Kinetics measurements</a:t>
            </a:r>
          </a:p>
          <a:p>
            <a:pPr lvl="1"/>
            <a:r>
              <a:rPr lang="en-IN" altLang="en-US" smtClean="0"/>
              <a:t>Rate-limiting step or rate-determining step</a:t>
            </a:r>
            <a:r>
              <a:rPr lang="en-IN" altLang="en-US" i="1" smtClean="0"/>
              <a:t> </a:t>
            </a:r>
            <a:r>
              <a:rPr lang="en-IN" altLang="en-US" smtClean="0"/>
              <a:t>- The step that has the highest energy transition state than other steps in an organic reaction</a:t>
            </a:r>
          </a:p>
          <a:p>
            <a:endParaRPr lang="en-IN" altLang="en-US" smtClean="0"/>
          </a:p>
        </p:txBody>
      </p:sp>
      <p:graphicFrame>
        <p:nvGraphicFramePr>
          <p:cNvPr id="68612" name="Object 3"/>
          <p:cNvGraphicFramePr>
            <a:graphicFrameLocks noChangeAspect="1"/>
          </p:cNvGraphicFramePr>
          <p:nvPr/>
        </p:nvGraphicFramePr>
        <p:xfrm>
          <a:off x="1376363" y="2819400"/>
          <a:ext cx="6943725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4" name="Equation" r:id="rId4" imgW="3238500" imgH="431800" progId="Equation.DSMT4">
                  <p:embed/>
                </p:oleObj>
              </mc:Choice>
              <mc:Fallback>
                <p:oleObj name="Equation" r:id="rId4" imgW="3238500" imgH="431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6363" y="2819400"/>
                        <a:ext cx="6943725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b="1" smtClean="0">
                <a:solidFill>
                  <a:srgbClr val="FF0000"/>
                </a:solidFill>
              </a:rPr>
              <a:t>Figure 11.8 </a:t>
            </a:r>
            <a:r>
              <a:rPr lang="en-IN" altLang="en-US" smtClean="0"/>
              <a:t>- Mechanism of the S</a:t>
            </a:r>
            <a:r>
              <a:rPr lang="en-IN" altLang="en-US" baseline="-25000" smtClean="0"/>
              <a:t>N</a:t>
            </a:r>
            <a:r>
              <a:rPr lang="en-IN" altLang="en-US" smtClean="0"/>
              <a:t>1 Reaction</a:t>
            </a:r>
          </a:p>
        </p:txBody>
      </p:sp>
      <p:pic>
        <p:nvPicPr>
          <p:cNvPr id="70659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430" y="1384300"/>
            <a:ext cx="4686990" cy="5105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</a:t>
            </a:r>
            <a:r>
              <a:rPr lang="en-US" altLang="en-US" baseline="-25000" smtClean="0"/>
              <a:t>N</a:t>
            </a:r>
            <a:r>
              <a:rPr lang="en-US" altLang="en-US" smtClean="0"/>
              <a:t>1 Energy Diagram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Spontaneous dissociation of alkyl halide gives a carbocation intermediate</a:t>
            </a:r>
          </a:p>
        </p:txBody>
      </p:sp>
      <p:sp>
        <p:nvSpPr>
          <p:cNvPr id="72708" name="Text Box 14"/>
          <p:cNvSpPr txBox="1">
            <a:spLocks noChangeArrowheads="1"/>
          </p:cNvSpPr>
          <p:nvPr/>
        </p:nvSpPr>
        <p:spPr bwMode="auto">
          <a:xfrm>
            <a:off x="7086600" y="5181600"/>
            <a:ext cx="1828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/>
              <a:t>V = k[RX]</a:t>
            </a:r>
          </a:p>
        </p:txBody>
      </p:sp>
      <p:pic>
        <p:nvPicPr>
          <p:cNvPr id="72709" name="Picture 8" descr="11_09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530475"/>
            <a:ext cx="5713413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</a:t>
            </a:r>
            <a:r>
              <a:rPr lang="en-US" altLang="en-US" baseline="-25000" smtClean="0"/>
              <a:t>N</a:t>
            </a:r>
            <a:r>
              <a:rPr lang="en-US" altLang="en-US" smtClean="0"/>
              <a:t>1 Reaction</a:t>
            </a:r>
            <a:endParaRPr lang="en-IN" altLang="en-US" smtClean="0"/>
          </a:p>
        </p:txBody>
      </p:sp>
      <p:sp>
        <p:nvSpPr>
          <p:cNvPr id="747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Carbocation causes a difference in the stereochemical result of an S</a:t>
            </a:r>
            <a:r>
              <a:rPr lang="en-IN" altLang="en-US" baseline="-25000" smtClean="0"/>
              <a:t>N</a:t>
            </a:r>
            <a:r>
              <a:rPr lang="en-IN" altLang="en-US" smtClean="0"/>
              <a:t>1 reaction as compared to an S</a:t>
            </a:r>
            <a:r>
              <a:rPr lang="en-IN" altLang="en-US" baseline="-25000" smtClean="0"/>
              <a:t>N</a:t>
            </a:r>
            <a:r>
              <a:rPr lang="en-IN" altLang="en-US" smtClean="0"/>
              <a:t>2 reaction</a:t>
            </a:r>
          </a:p>
          <a:p>
            <a:r>
              <a:rPr lang="en-IN" altLang="en-US" smtClean="0"/>
              <a:t>Characteristics of carbocations:</a:t>
            </a:r>
          </a:p>
          <a:p>
            <a:pPr lvl="1"/>
            <a:r>
              <a:rPr lang="en-IN" altLang="en-US" smtClean="0"/>
              <a:t>Planar</a:t>
            </a:r>
          </a:p>
          <a:p>
            <a:pPr lvl="1"/>
            <a:r>
              <a:rPr lang="en-IN" altLang="en-US" i="1" smtClean="0"/>
              <a:t>sp</a:t>
            </a:r>
            <a:r>
              <a:rPr lang="en-IN" altLang="en-US" i="1" baseline="30000" smtClean="0"/>
              <a:t>2</a:t>
            </a:r>
            <a:r>
              <a:rPr lang="en-IN" altLang="en-US" smtClean="0"/>
              <a:t>-hybridized</a:t>
            </a:r>
          </a:p>
          <a:p>
            <a:pPr lvl="1"/>
            <a:r>
              <a:rPr lang="en-IN" altLang="en-US" smtClean="0"/>
              <a:t>Achiral</a:t>
            </a:r>
          </a:p>
          <a:p>
            <a:r>
              <a:rPr lang="en-IN" altLang="en-US" smtClean="0"/>
              <a:t>A symmetric intermediate carbocation reacts with a nucleophile equally from either sides to produce a racemic, 50:50 enantiomer mixture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z="3600" b="1" smtClean="0">
                <a:solidFill>
                  <a:srgbClr val="FF0000"/>
                </a:solidFill>
              </a:rPr>
              <a:t>Figure 11.10 </a:t>
            </a:r>
            <a:r>
              <a:rPr lang="en-IN" altLang="en-US" sz="3600" smtClean="0"/>
              <a:t>- Stereochemistry of the S</a:t>
            </a:r>
            <a:r>
              <a:rPr lang="en-IN" altLang="en-US" sz="3600" baseline="-25000" smtClean="0"/>
              <a:t>N</a:t>
            </a:r>
            <a:r>
              <a:rPr lang="en-IN" altLang="en-US" sz="3600" smtClean="0"/>
              <a:t>1 Reaction</a:t>
            </a:r>
          </a:p>
        </p:txBody>
      </p:sp>
      <p:pic>
        <p:nvPicPr>
          <p:cNvPr id="76803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600200"/>
            <a:ext cx="8439150" cy="46513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</a:t>
            </a:r>
            <a:r>
              <a:rPr lang="en-US" altLang="en-US" baseline="-25000" smtClean="0"/>
              <a:t>N</a:t>
            </a:r>
            <a:r>
              <a:rPr lang="en-US" altLang="en-US" smtClean="0"/>
              <a:t>1 Reaction</a:t>
            </a:r>
            <a:endParaRPr lang="en-IN" altLang="en-US" smtClean="0"/>
          </a:p>
        </p:txBody>
      </p:sp>
      <p:sp>
        <p:nvSpPr>
          <p:cNvPr id="788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In some cases, S</a:t>
            </a:r>
            <a:r>
              <a:rPr lang="en-IN" altLang="en-US" baseline="-25000" smtClean="0"/>
              <a:t>N</a:t>
            </a:r>
            <a:r>
              <a:rPr lang="en-IN" altLang="en-US" smtClean="0"/>
              <a:t>1 reactions with enantiomerically pure substrates result in racemization with an excess of 0–20%</a:t>
            </a:r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pPr lvl="1"/>
            <a:r>
              <a:rPr lang="en-IN" altLang="en-US" smtClean="0"/>
              <a:t>Occurs due to the presence of ion pairs</a:t>
            </a:r>
          </a:p>
          <a:p>
            <a:pPr lvl="1"/>
            <a:r>
              <a:rPr lang="en-IN" altLang="en-US" smtClean="0"/>
              <a:t>Saul Winstein proposed that the presence of the two ions by dissociation of the substrate shields the carbocation at one side from reacting with the departing ion</a:t>
            </a:r>
          </a:p>
        </p:txBody>
      </p:sp>
      <p:pic>
        <p:nvPicPr>
          <p:cNvPr id="7885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0" y="2841625"/>
            <a:ext cx="7556500" cy="134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808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Configure the following substrate</a:t>
            </a:r>
          </a:p>
          <a:p>
            <a:pPr lvl="1"/>
            <a:r>
              <a:rPr lang="en-IN" altLang="en-US" smtClean="0"/>
              <a:t>Show the stereochemistry and identify the product that can be obtained by S</a:t>
            </a:r>
            <a:r>
              <a:rPr lang="en-IN" altLang="en-US" baseline="-25000" smtClean="0"/>
              <a:t>N</a:t>
            </a:r>
            <a:r>
              <a:rPr lang="en-IN" altLang="en-US" smtClean="0"/>
              <a:t>1 reaction with water (reddish brown = Br)</a:t>
            </a:r>
          </a:p>
        </p:txBody>
      </p:sp>
      <p:pic>
        <p:nvPicPr>
          <p:cNvPr id="8090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100" y="3276600"/>
            <a:ext cx="398780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Learning Objectives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altLang="en-US" dirty="0" smtClean="0">
                <a:ea typeface="ＭＳ Ｐゴシック" panose="020B0600070205080204" pitchFamily="34" charset="-128"/>
              </a:rPr>
              <a:t>(11.10)</a:t>
            </a:r>
          </a:p>
          <a:p>
            <a:pPr>
              <a:defRPr/>
            </a:pPr>
            <a:r>
              <a:rPr lang="en-IN" altLang="en-US" dirty="0" smtClean="0">
                <a:ea typeface="ＭＳ Ｐゴシック" panose="020B0600070205080204" pitchFamily="34" charset="-128"/>
              </a:rPr>
              <a:t>The E1 and E1cB reactions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altLang="en-US" dirty="0" smtClean="0">
                <a:ea typeface="ＭＳ Ｐゴシック" panose="020B0600070205080204" pitchFamily="34" charset="-128"/>
              </a:rPr>
              <a:t>(11.11)</a:t>
            </a:r>
          </a:p>
          <a:p>
            <a:pPr>
              <a:defRPr/>
            </a:pPr>
            <a:r>
              <a:rPr lang="en-IN" altLang="en-US" dirty="0" smtClean="0">
                <a:ea typeface="ＭＳ Ｐゴシック" panose="020B0600070205080204" pitchFamily="34" charset="-128"/>
              </a:rPr>
              <a:t>Biological elimination reactions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altLang="en-US" dirty="0" smtClean="0">
                <a:ea typeface="ＭＳ Ｐゴシック" panose="020B0600070205080204" pitchFamily="34" charset="-128"/>
              </a:rPr>
              <a:t>(11.12)</a:t>
            </a:r>
          </a:p>
          <a:p>
            <a:pPr>
              <a:defRPr/>
            </a:pPr>
            <a:r>
              <a:rPr lang="en-IN" altLang="en-US" dirty="0" smtClean="0">
                <a:ea typeface="ＭＳ Ｐゴシック" panose="020B0600070205080204" pitchFamily="34" charset="-128"/>
              </a:rPr>
              <a:t>A summary of reactivity: S</a:t>
            </a:r>
            <a:r>
              <a:rPr lang="en-IN" altLang="en-US" baseline="-25000" dirty="0" smtClean="0">
                <a:ea typeface="ＭＳ Ｐゴシック" panose="020B0600070205080204" pitchFamily="34" charset="-128"/>
              </a:rPr>
              <a:t>N</a:t>
            </a:r>
            <a:r>
              <a:rPr lang="en-IN" altLang="en-US" dirty="0" smtClean="0">
                <a:ea typeface="ＭＳ Ｐゴシック" panose="020B0600070205080204" pitchFamily="34" charset="-128"/>
              </a:rPr>
              <a:t>1,S</a:t>
            </a:r>
            <a:r>
              <a:rPr lang="en-IN" altLang="en-US" baseline="-25000" dirty="0" smtClean="0">
                <a:ea typeface="ＭＳ Ｐゴシック" panose="020B0600070205080204" pitchFamily="34" charset="-128"/>
              </a:rPr>
              <a:t>N</a:t>
            </a:r>
            <a:r>
              <a:rPr lang="en-IN" altLang="en-US" dirty="0" smtClean="0">
                <a:ea typeface="ＭＳ Ｐゴシック" panose="020B0600070205080204" pitchFamily="34" charset="-128"/>
              </a:rPr>
              <a:t>2, E1, E1cB, and E2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819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Solution:</a:t>
            </a:r>
          </a:p>
          <a:p>
            <a:pPr lvl="1"/>
            <a:r>
              <a:rPr lang="en-IN" altLang="en-US" smtClean="0"/>
              <a:t>The </a:t>
            </a:r>
            <a:r>
              <a:rPr lang="en-IN" altLang="en-US" i="1" smtClean="0"/>
              <a:t>S</a:t>
            </a:r>
            <a:r>
              <a:rPr lang="en-IN" altLang="en-US" smtClean="0"/>
              <a:t> substrate reacts with water to form a mixture of </a:t>
            </a:r>
            <a:r>
              <a:rPr lang="en-IN" altLang="en-US" i="1" smtClean="0"/>
              <a:t>R </a:t>
            </a:r>
            <a:r>
              <a:rPr lang="en-IN" altLang="en-US" smtClean="0"/>
              <a:t>and </a:t>
            </a:r>
            <a:r>
              <a:rPr lang="en-IN" altLang="en-US" i="1" smtClean="0"/>
              <a:t>S </a:t>
            </a:r>
            <a:r>
              <a:rPr lang="en-IN" altLang="en-US" smtClean="0"/>
              <a:t>alcohols</a:t>
            </a:r>
          </a:p>
          <a:p>
            <a:pPr lvl="1"/>
            <a:r>
              <a:rPr lang="en-IN" altLang="en-US" smtClean="0"/>
              <a:t>Ratio of enantiomers is close to 50:50</a:t>
            </a:r>
          </a:p>
        </p:txBody>
      </p:sp>
      <p:pic>
        <p:nvPicPr>
          <p:cNvPr id="8192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" y="3429000"/>
            <a:ext cx="8312150" cy="171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Characteristics of the S</a:t>
            </a:r>
            <a:r>
              <a:rPr lang="en-US" altLang="en-US" baseline="-25000" smtClean="0"/>
              <a:t>N</a:t>
            </a:r>
            <a:r>
              <a:rPr lang="en-US" altLang="en-US" smtClean="0"/>
              <a:t>1 </a:t>
            </a:r>
            <a:br>
              <a:rPr lang="en-US" altLang="en-US" smtClean="0"/>
            </a:br>
            <a:r>
              <a:rPr lang="en-US" altLang="en-US" smtClean="0"/>
              <a:t>Reaction</a:t>
            </a:r>
            <a:endParaRPr lang="en-IN" altLang="en-US" smtClean="0"/>
          </a:p>
        </p:txBody>
      </p:sp>
      <p:sp>
        <p:nvSpPr>
          <p:cNvPr id="849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S</a:t>
            </a:r>
            <a:r>
              <a:rPr lang="en-IN" altLang="en-US" baseline="-25000" smtClean="0"/>
              <a:t>N</a:t>
            </a:r>
            <a:r>
              <a:rPr lang="en-IN" altLang="en-US" smtClean="0"/>
              <a:t>1 reactions occur at a higher rate when </a:t>
            </a:r>
            <a:r>
              <a:rPr lang="el-GR" altLang="en-US" smtClean="0"/>
              <a:t>Δ</a:t>
            </a:r>
            <a:r>
              <a:rPr lang="en-IN" altLang="en-US" smtClean="0"/>
              <a:t>G</a:t>
            </a:r>
            <a:r>
              <a:rPr lang="en-IN" altLang="en-US" baseline="30000" smtClean="0"/>
              <a:t>ǂ </a:t>
            </a:r>
            <a:r>
              <a:rPr lang="en-IN" altLang="en-US" smtClean="0"/>
              <a:t>is decreased</a:t>
            </a:r>
          </a:p>
          <a:p>
            <a:pPr lvl="1"/>
            <a:r>
              <a:rPr lang="en-IN" altLang="en-US" smtClean="0"/>
              <a:t>Decreased energy level of the transition state</a:t>
            </a:r>
          </a:p>
          <a:p>
            <a:pPr lvl="1"/>
            <a:r>
              <a:rPr lang="en-IN" altLang="en-US" smtClean="0"/>
              <a:t>Increased energy level of the ground state</a:t>
            </a:r>
          </a:p>
          <a:p>
            <a:r>
              <a:rPr lang="en-IN" altLang="en-US" smtClean="0"/>
              <a:t>S</a:t>
            </a:r>
            <a:r>
              <a:rPr lang="en-IN" altLang="en-US" baseline="-25000" smtClean="0"/>
              <a:t>N</a:t>
            </a:r>
            <a:r>
              <a:rPr lang="en-IN" altLang="en-US" smtClean="0"/>
              <a:t>1 reactions occur at a slower rate when </a:t>
            </a:r>
            <a:r>
              <a:rPr lang="el-GR" altLang="en-US" smtClean="0"/>
              <a:t>Δ</a:t>
            </a:r>
            <a:r>
              <a:rPr lang="en-IN" altLang="en-US" smtClean="0"/>
              <a:t>G</a:t>
            </a:r>
            <a:r>
              <a:rPr lang="en-IN" altLang="en-US" baseline="30000" smtClean="0"/>
              <a:t>ǂ </a:t>
            </a:r>
            <a:r>
              <a:rPr lang="en-IN" altLang="en-US" smtClean="0"/>
              <a:t>is increased</a:t>
            </a:r>
          </a:p>
          <a:p>
            <a:pPr lvl="1"/>
            <a:r>
              <a:rPr lang="en-IN" altLang="en-US" smtClean="0"/>
              <a:t>Increased energy level of the transition state</a:t>
            </a:r>
          </a:p>
          <a:p>
            <a:pPr lvl="1"/>
            <a:r>
              <a:rPr lang="en-IN" altLang="en-US" smtClean="0"/>
              <a:t>Decreased energy level of the ground state</a:t>
            </a:r>
          </a:p>
          <a:p>
            <a:pPr lvl="1"/>
            <a:endParaRPr lang="en-I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smtClean="0"/>
              <a:t>Influence of the Substrate on the S</a:t>
            </a:r>
            <a:r>
              <a:rPr lang="en-US" altLang="en-US" sz="3600" baseline="-25000" smtClean="0"/>
              <a:t>N</a:t>
            </a:r>
            <a:r>
              <a:rPr lang="en-US" altLang="en-US" sz="3600" smtClean="0"/>
              <a:t>1 reaction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Hammond postulate - Any factor that stabilizes a high-energy intermediate also stabilizes transition state leading to that intermediate</a:t>
            </a:r>
          </a:p>
          <a:p>
            <a:r>
              <a:rPr lang="en-US" altLang="en-US" smtClean="0"/>
              <a:t>Stability of the carbocation intermediate determines the rate of the S</a:t>
            </a:r>
            <a:r>
              <a:rPr lang="en-US" altLang="en-US" baseline="-25000" smtClean="0"/>
              <a:t>N</a:t>
            </a:r>
            <a:r>
              <a:rPr lang="en-US" altLang="en-US" smtClean="0"/>
              <a:t>1 reaction</a:t>
            </a:r>
          </a:p>
          <a:p>
            <a:r>
              <a:rPr lang="en-US" altLang="en-US" smtClean="0"/>
              <a:t>Includes the resonance-stabilized allyl and benzyl cations in the stability order of alkyl carbocations</a:t>
            </a:r>
          </a:p>
          <a:p>
            <a:endParaRPr lang="en-US" altLang="en-US" smtClean="0"/>
          </a:p>
          <a:p>
            <a:endParaRPr lang="en-US" altLang="en-US" smtClean="0"/>
          </a:p>
        </p:txBody>
      </p:sp>
      <p:pic>
        <p:nvPicPr>
          <p:cNvPr id="87044" name="Picture 6" descr="11_u02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4645025"/>
            <a:ext cx="6448425" cy="190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z="3200" b="1" smtClean="0">
                <a:solidFill>
                  <a:srgbClr val="FF0000"/>
                </a:solidFill>
              </a:rPr>
              <a:t>Figure 11.12 </a:t>
            </a:r>
            <a:r>
              <a:rPr lang="en-IN" altLang="en-US" sz="3200" smtClean="0"/>
              <a:t>- Resonance Forms of Allylic and Benzylic Carbocations</a:t>
            </a:r>
          </a:p>
        </p:txBody>
      </p:sp>
      <p:pic>
        <p:nvPicPr>
          <p:cNvPr id="89091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797050"/>
            <a:ext cx="8439150" cy="43307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Allylic and Benzylic Halides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Primary allylic and benzylic substrates react well in both S</a:t>
            </a:r>
            <a:r>
              <a:rPr lang="en-US" altLang="en-US" baseline="-25000" smtClean="0"/>
              <a:t>N</a:t>
            </a:r>
            <a:r>
              <a:rPr lang="en-US" altLang="en-US" smtClean="0"/>
              <a:t>2 and S</a:t>
            </a:r>
            <a:r>
              <a:rPr lang="en-US" altLang="en-US" baseline="-25000" smtClean="0"/>
              <a:t>N</a:t>
            </a:r>
            <a:r>
              <a:rPr lang="en-US" altLang="en-US" smtClean="0"/>
              <a:t>1 reactions</a:t>
            </a:r>
          </a:p>
        </p:txBody>
      </p:sp>
      <p:pic>
        <p:nvPicPr>
          <p:cNvPr id="91140" name="Picture 6" descr="11_u02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657600"/>
            <a:ext cx="8583613" cy="163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Explain why 3-Bromo-1-butane and 1-bromo-2-butane undergo S</a:t>
            </a:r>
            <a:r>
              <a:rPr lang="en-IN" altLang="en-US" baseline="-25000" smtClean="0"/>
              <a:t>N</a:t>
            </a:r>
            <a:r>
              <a:rPr lang="en-IN" altLang="en-US" smtClean="0"/>
              <a:t>1 reaction at a similar rate, despite one being a secondary halide and the other being a primary halide</a:t>
            </a:r>
          </a:p>
          <a:p>
            <a:r>
              <a:rPr lang="en-IN" altLang="en-US" smtClean="0"/>
              <a:t>Solution:</a:t>
            </a:r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pPr lvl="1"/>
            <a:r>
              <a:rPr lang="en-IN" altLang="en-US" smtClean="0"/>
              <a:t>The two bromobutenes form the same allylic carbocation in the rate limiting step</a:t>
            </a:r>
          </a:p>
          <a:p>
            <a:endParaRPr lang="en-IN" altLang="en-US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10000"/>
            <a:ext cx="8312150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Effect of Leaving Group on S</a:t>
            </a:r>
            <a:r>
              <a:rPr lang="en-US" altLang="en-US" baseline="-25000" smtClean="0"/>
              <a:t>N</a:t>
            </a:r>
            <a:r>
              <a:rPr lang="en-US" altLang="en-US" smtClean="0"/>
              <a:t>1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The </a:t>
            </a:r>
            <a:r>
              <a:rPr lang="en-IN" altLang="en-US" smtClean="0"/>
              <a:t>influence of the leaving group in S</a:t>
            </a:r>
            <a:r>
              <a:rPr lang="en-IN" altLang="en-US" baseline="-25000" smtClean="0"/>
              <a:t>N</a:t>
            </a:r>
            <a:r>
              <a:rPr lang="en-IN" altLang="en-US" smtClean="0"/>
              <a:t>1 reactions is similar to that of S</a:t>
            </a:r>
            <a:r>
              <a:rPr lang="en-IN" altLang="en-US" baseline="-25000" smtClean="0"/>
              <a:t>N</a:t>
            </a:r>
            <a:r>
              <a:rPr lang="en-IN" altLang="en-US" smtClean="0"/>
              <a:t>2 reactions</a:t>
            </a:r>
          </a:p>
          <a:p>
            <a:r>
              <a:rPr lang="en-IN" altLang="en-US" smtClean="0"/>
              <a:t>The leaving group is closely associated with the rate-limiting step</a:t>
            </a:r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r>
              <a:rPr lang="en-IN" altLang="en-US" smtClean="0"/>
              <a:t>Neutral water is the leaving group in S</a:t>
            </a:r>
            <a:r>
              <a:rPr lang="en-IN" altLang="en-US" baseline="-25000" smtClean="0"/>
              <a:t>N</a:t>
            </a:r>
            <a:r>
              <a:rPr lang="en-IN" altLang="en-US" smtClean="0"/>
              <a:t>1 reactions occurring under acidic conditions</a:t>
            </a:r>
          </a:p>
          <a:p>
            <a:endParaRPr lang="en-US" altLang="en-US" smtClean="0"/>
          </a:p>
        </p:txBody>
      </p:sp>
      <p:pic>
        <p:nvPicPr>
          <p:cNvPr id="9523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88" y="3559175"/>
            <a:ext cx="7007225" cy="139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b="1" smtClean="0">
                <a:solidFill>
                  <a:srgbClr val="FF0000"/>
                </a:solidFill>
              </a:rPr>
              <a:t>Figure 11.3 </a:t>
            </a:r>
            <a:r>
              <a:rPr lang="en-IN" altLang="en-US" smtClean="0"/>
              <a:t>- Mechanism of the S</a:t>
            </a:r>
            <a:r>
              <a:rPr lang="en-IN" altLang="en-US" baseline="-25000" smtClean="0"/>
              <a:t>N</a:t>
            </a:r>
            <a:r>
              <a:rPr lang="en-IN" altLang="en-US" smtClean="0"/>
              <a:t>1 Reaction</a:t>
            </a:r>
          </a:p>
        </p:txBody>
      </p:sp>
      <p:pic>
        <p:nvPicPr>
          <p:cNvPr id="97283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866" y="1384300"/>
            <a:ext cx="5460117" cy="5105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Effect of the Nucleophile in S</a:t>
            </a:r>
            <a:r>
              <a:rPr lang="en-US" altLang="en-US" baseline="-25000" smtClean="0"/>
              <a:t>N</a:t>
            </a:r>
            <a:r>
              <a:rPr lang="en-US" altLang="en-US" smtClean="0"/>
              <a:t>1 Reaction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The added nucleophile is not associated with the rate-limiting method of the S</a:t>
            </a:r>
            <a:r>
              <a:rPr lang="en-IN" altLang="en-US" baseline="-25000" smtClean="0"/>
              <a:t>N</a:t>
            </a:r>
            <a:r>
              <a:rPr lang="en-IN" altLang="en-US" smtClean="0"/>
              <a:t>1 reaction and hence has no influence on the reaction rate</a:t>
            </a:r>
          </a:p>
          <a:p>
            <a:pPr lvl="1"/>
            <a:endParaRPr lang="en-US" altLang="en-US" smtClean="0"/>
          </a:p>
        </p:txBody>
      </p:sp>
      <p:pic>
        <p:nvPicPr>
          <p:cNvPr id="99332" name="Picture 6" descr="11_u02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3444875"/>
            <a:ext cx="7802563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Effect of Solvent in S</a:t>
            </a:r>
            <a:r>
              <a:rPr lang="en-US" altLang="en-US" baseline="-25000" smtClean="0"/>
              <a:t>N</a:t>
            </a:r>
            <a:r>
              <a:rPr lang="en-US" altLang="en-US" smtClean="0"/>
              <a:t>1 Reaction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According to the Hammond postulate, the factor that increases the rate of an S</a:t>
            </a:r>
            <a:r>
              <a:rPr lang="en-IN" altLang="en-US" baseline="-25000" smtClean="0"/>
              <a:t>N</a:t>
            </a:r>
            <a:r>
              <a:rPr lang="en-IN" altLang="en-US" smtClean="0"/>
              <a:t>1 reaction also stabilizes the intermediate carbocation</a:t>
            </a:r>
          </a:p>
          <a:p>
            <a:pPr lvl="1"/>
            <a:r>
              <a:rPr lang="en-IN" altLang="en-US" smtClean="0"/>
              <a:t>Solvation of the carbocation is that factor</a:t>
            </a:r>
          </a:p>
        </p:txBody>
      </p:sp>
      <p:pic>
        <p:nvPicPr>
          <p:cNvPr id="101380" name="Picture 6" descr="11_1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488" y="3357563"/>
            <a:ext cx="3136900" cy="314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smtClean="0"/>
              <a:t>The Discovery of Nucleophilic Substitution Reactions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In 1896, Walden showed pure enantiomeric (+)- and (–)- malic acids can be interconverted through a series of simple substitution reactions</a:t>
            </a:r>
          </a:p>
          <a:p>
            <a:pPr lvl="1"/>
            <a:r>
              <a:rPr lang="en-US" altLang="en-US" smtClean="0"/>
              <a:t>Reaction of (-)-malic acid with PCl</a:t>
            </a:r>
            <a:r>
              <a:rPr lang="en-US" altLang="en-US" baseline="-25000" smtClean="0"/>
              <a:t>5</a:t>
            </a:r>
            <a:r>
              <a:rPr lang="en-US" altLang="en-US" smtClean="0"/>
              <a:t> gives (+)-chlorosuccinic acid</a:t>
            </a:r>
          </a:p>
          <a:p>
            <a:pPr lvl="1"/>
            <a:r>
              <a:rPr lang="en-US" altLang="en-US" smtClean="0"/>
              <a:t>Further reaction with wet silver oxide gives (+)-malic acid</a:t>
            </a:r>
          </a:p>
          <a:p>
            <a:pPr lvl="1"/>
            <a:r>
              <a:rPr lang="en-US" altLang="en-US" smtClean="0"/>
              <a:t>The same reaction series starting with (+) malic acid gives (-) acid</a:t>
            </a:r>
          </a:p>
          <a:p>
            <a:r>
              <a:rPr lang="en-US" altLang="en-US" smtClean="0"/>
              <a:t>Series of steps taking place in Walden’s cycle are called </a:t>
            </a:r>
            <a:r>
              <a:rPr lang="en-US" altLang="en-US" b="1" smtClean="0">
                <a:solidFill>
                  <a:srgbClr val="0070C0"/>
                </a:solidFill>
              </a:rPr>
              <a:t>nucleophilic</a:t>
            </a:r>
            <a:r>
              <a:rPr lang="en-US" altLang="en-US" b="1" smtClean="0"/>
              <a:t> </a:t>
            </a:r>
            <a:r>
              <a:rPr lang="en-US" altLang="en-US" b="1" smtClean="0">
                <a:solidFill>
                  <a:srgbClr val="0070C0"/>
                </a:solidFill>
              </a:rPr>
              <a:t>substitution</a:t>
            </a:r>
            <a:r>
              <a:rPr lang="en-US" altLang="en-US" b="1" smtClean="0"/>
              <a:t> </a:t>
            </a:r>
            <a:r>
              <a:rPr lang="en-US" altLang="en-US" b="1" smtClean="0">
                <a:solidFill>
                  <a:srgbClr val="0070C0"/>
                </a:solidFill>
              </a:rPr>
              <a:t>reactions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Effect of Solvent in S</a:t>
            </a:r>
            <a:r>
              <a:rPr lang="en-US" altLang="en-US" baseline="-25000" smtClean="0"/>
              <a:t>N</a:t>
            </a:r>
            <a:r>
              <a:rPr lang="en-US" altLang="en-US" smtClean="0"/>
              <a:t>1 Reaction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S</a:t>
            </a:r>
            <a:r>
              <a:rPr lang="en-IN" altLang="en-US" baseline="-25000" smtClean="0"/>
              <a:t>N</a:t>
            </a:r>
            <a:r>
              <a:rPr lang="en-IN" altLang="en-US" smtClean="0"/>
              <a:t>1 reactions have a faster rate in strongly polar solvents than in less polar solvents</a:t>
            </a:r>
          </a:p>
          <a:p>
            <a:endParaRPr lang="en-US" altLang="en-US" smtClean="0"/>
          </a:p>
        </p:txBody>
      </p:sp>
      <p:pic>
        <p:nvPicPr>
          <p:cNvPr id="103428" name="Picture 6" descr="11_u02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590800"/>
            <a:ext cx="7148513" cy="300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Effect of Solvent in S</a:t>
            </a:r>
            <a:r>
              <a:rPr lang="en-US" altLang="en-US" baseline="-25000" smtClean="0"/>
              <a:t>N</a:t>
            </a:r>
            <a:r>
              <a:rPr lang="en-US" altLang="en-US" smtClean="0"/>
              <a:t>1 Reaction</a:t>
            </a:r>
            <a:endParaRPr lang="en-IN" altLang="en-US" smtClean="0"/>
          </a:p>
        </p:txBody>
      </p:sp>
      <p:sp>
        <p:nvSpPr>
          <p:cNvPr id="1054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Solvation by protic solvents decreases the ground-state energy of the nucleophile</a:t>
            </a:r>
          </a:p>
          <a:p>
            <a:pPr lvl="1"/>
            <a:r>
              <a:rPr lang="en-IN" altLang="en-US" smtClean="0"/>
              <a:t>Not optimal for S</a:t>
            </a:r>
            <a:r>
              <a:rPr lang="en-IN" altLang="en-US" baseline="-25000" smtClean="0"/>
              <a:t>N</a:t>
            </a:r>
            <a:r>
              <a:rPr lang="en-IN" altLang="en-US" smtClean="0"/>
              <a:t>2 reactions</a:t>
            </a:r>
          </a:p>
          <a:p>
            <a:r>
              <a:rPr lang="en-IN" altLang="en-US" smtClean="0"/>
              <a:t>Solvation by protic solvents decreases the transition-state energy leading to carbocation intermediate</a:t>
            </a:r>
          </a:p>
          <a:p>
            <a:pPr lvl="1"/>
            <a:r>
              <a:rPr lang="en-IN" altLang="en-US" smtClean="0"/>
              <a:t>Favorable for S</a:t>
            </a:r>
            <a:r>
              <a:rPr lang="en-IN" altLang="en-US" baseline="-25000" smtClean="0"/>
              <a:t>N</a:t>
            </a:r>
            <a:r>
              <a:rPr lang="en-IN" altLang="en-US" smtClean="0"/>
              <a:t>1 reactions</a:t>
            </a:r>
          </a:p>
          <a:p>
            <a:endParaRPr lang="en-I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1075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Predict whether the following substitution reaction is likely to be S</a:t>
            </a:r>
            <a:r>
              <a:rPr lang="en-IN" altLang="en-US" baseline="-25000" smtClean="0"/>
              <a:t>N</a:t>
            </a:r>
            <a:r>
              <a:rPr lang="en-IN" altLang="en-US" smtClean="0"/>
              <a:t>1 or S</a:t>
            </a:r>
            <a:r>
              <a:rPr lang="en-IN" altLang="en-US" baseline="-25000" smtClean="0"/>
              <a:t>N</a:t>
            </a:r>
            <a:r>
              <a:rPr lang="en-IN" altLang="en-US" smtClean="0"/>
              <a:t>2</a:t>
            </a:r>
          </a:p>
        </p:txBody>
      </p:sp>
      <p:pic>
        <p:nvPicPr>
          <p:cNvPr id="10752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2752725"/>
            <a:ext cx="6610350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1085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Solution:</a:t>
            </a:r>
          </a:p>
          <a:p>
            <a:pPr lvl="1"/>
            <a:r>
              <a:rPr lang="en-IN" altLang="en-US" smtClean="0"/>
              <a:t>This reaction probably occurs by an S</a:t>
            </a:r>
            <a:r>
              <a:rPr lang="en-IN" altLang="en-US" baseline="-25000" smtClean="0"/>
              <a:t>N</a:t>
            </a:r>
            <a:r>
              <a:rPr lang="en-IN" altLang="en-US" smtClean="0"/>
              <a:t>1 mechanism</a:t>
            </a:r>
          </a:p>
          <a:p>
            <a:pPr lvl="1"/>
            <a:r>
              <a:rPr lang="en-IN" altLang="en-US" smtClean="0"/>
              <a:t>HCl converts the poor –OH leaving group into an excellent –OH</a:t>
            </a:r>
            <a:r>
              <a:rPr lang="en-IN" altLang="en-US" baseline="-25000" smtClean="0"/>
              <a:t>2</a:t>
            </a:r>
            <a:r>
              <a:rPr lang="en-IN" altLang="en-US" baseline="30000" smtClean="0"/>
              <a:t>+</a:t>
            </a:r>
            <a:r>
              <a:rPr lang="en-IN" altLang="en-US" smtClean="0"/>
              <a:t> leaving group, and the polar solvent stabilizes the carbocation intermediate</a:t>
            </a:r>
          </a:p>
          <a:p>
            <a:pPr lvl="1"/>
            <a:endParaRPr lang="en-I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Biological Substitution Reactions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S</a:t>
            </a:r>
            <a:r>
              <a:rPr lang="en-IN" altLang="en-US" baseline="-25000" smtClean="0"/>
              <a:t>N</a:t>
            </a:r>
            <a:r>
              <a:rPr lang="en-IN" altLang="en-US" smtClean="0"/>
              <a:t>1 and S</a:t>
            </a:r>
            <a:r>
              <a:rPr lang="en-IN" altLang="en-US" baseline="-25000" smtClean="0"/>
              <a:t>N</a:t>
            </a:r>
            <a:r>
              <a:rPr lang="en-IN" altLang="en-US" smtClean="0"/>
              <a:t>2 reactions occur in the biosynthesis pathways of terpenoids</a:t>
            </a:r>
          </a:p>
          <a:p>
            <a:r>
              <a:rPr lang="en-IN" altLang="en-US" smtClean="0"/>
              <a:t>Biological substitution reactions use an organodiphosphate instead of an alkyl halide as the substrate</a:t>
            </a:r>
          </a:p>
          <a:p>
            <a:endParaRPr lang="en-US" altLang="en-US" smtClean="0"/>
          </a:p>
        </p:txBody>
      </p:sp>
      <p:pic>
        <p:nvPicPr>
          <p:cNvPr id="111620" name="Picture 6" descr="11_u030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657600"/>
            <a:ext cx="5000625" cy="295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b="1" smtClean="0">
                <a:solidFill>
                  <a:srgbClr val="FF0000"/>
                </a:solidFill>
              </a:rPr>
              <a:t>Figure 11.15 </a:t>
            </a:r>
            <a:r>
              <a:rPr lang="en-IN" altLang="en-US" smtClean="0"/>
              <a:t>- Biosynthesis of Geraniol from Dimethyl</a:t>
            </a:r>
          </a:p>
        </p:txBody>
      </p:sp>
      <p:pic>
        <p:nvPicPr>
          <p:cNvPr id="113667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156" y="1384300"/>
            <a:ext cx="6265537" cy="5105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Examples</a:t>
            </a:r>
          </a:p>
        </p:txBody>
      </p:sp>
      <p:sp>
        <p:nvSpPr>
          <p:cNvPr id="1157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Based on the mechanism of geraniol biosynthesis, propose a mechanism for the biosynthesis of limoene from linalyl diphosphate</a:t>
            </a:r>
          </a:p>
        </p:txBody>
      </p:sp>
      <p:pic>
        <p:nvPicPr>
          <p:cNvPr id="11571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971800"/>
            <a:ext cx="8002587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Solution:</a:t>
            </a:r>
          </a:p>
          <a:p>
            <a:pPr lvl="1"/>
            <a:r>
              <a:rPr lang="en-IN" altLang="en-US" smtClean="0"/>
              <a:t>After dissociation of PP</a:t>
            </a:r>
            <a:r>
              <a:rPr lang="en-IN" altLang="en-US" baseline="-25000" smtClean="0"/>
              <a:t>i</a:t>
            </a:r>
            <a:r>
              <a:rPr lang="en-IN" altLang="en-US" smtClean="0"/>
              <a:t>, the cation cyclizes by attack of the double bond </a:t>
            </a:r>
            <a:r>
              <a:rPr lang="el-GR" altLang="en-US" smtClean="0"/>
              <a:t>π</a:t>
            </a:r>
            <a:r>
              <a:rPr lang="en-IN" altLang="en-US" smtClean="0"/>
              <a:t> electrons and –H is removed to yield limoene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3241675"/>
            <a:ext cx="5676900" cy="315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Elimination Reactions : Zaitsev’s Rule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A nucleophile/Lewis base reacts with an alkyl halide resulting in a substitution or an elimination</a:t>
            </a:r>
          </a:p>
        </p:txBody>
      </p:sp>
      <p:pic>
        <p:nvPicPr>
          <p:cNvPr id="119812" name="Picture 6" descr="11_u03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2895600"/>
            <a:ext cx="8583612" cy="279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Zaitsev’s Rule for Elimination </a:t>
            </a:r>
            <a:br>
              <a:rPr lang="en-US" altLang="en-US" smtClean="0"/>
            </a:br>
            <a:r>
              <a:rPr lang="en-US" altLang="en-US" smtClean="0"/>
              <a:t>Reactions 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In the elimination of HX from an alkyl halide, the more highly substituted alkene product predominates </a:t>
            </a:r>
          </a:p>
          <a:p>
            <a:endParaRPr lang="en-US" altLang="en-US" smtClean="0"/>
          </a:p>
        </p:txBody>
      </p:sp>
      <p:pic>
        <p:nvPicPr>
          <p:cNvPr id="121860" name="Picture 6" descr="11_u03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" y="2847975"/>
            <a:ext cx="7794625" cy="363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smtClean="0">
                <a:solidFill>
                  <a:srgbClr val="FF0000"/>
                </a:solidFill>
              </a:rPr>
              <a:t>Figure 11.1 </a:t>
            </a:r>
            <a:r>
              <a:rPr lang="en-US" altLang="en-US" smtClean="0"/>
              <a:t>- Walden’s Cycle of Reactions Interconverting</a:t>
            </a:r>
          </a:p>
        </p:txBody>
      </p:sp>
      <p:pic>
        <p:nvPicPr>
          <p:cNvPr id="13315" name="Picture 5" descr="11_0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489075"/>
            <a:ext cx="5722938" cy="514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Mechanisms of Elimination </a:t>
            </a:r>
            <a:br>
              <a:rPr lang="en-US" altLang="en-US" smtClean="0"/>
            </a:br>
            <a:r>
              <a:rPr lang="en-US" altLang="en-US" smtClean="0"/>
              <a:t>Reactions</a:t>
            </a:r>
          </a:p>
        </p:txBody>
      </p:sp>
      <p:sp>
        <p:nvSpPr>
          <p:cNvPr id="1239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E1 reaction</a:t>
            </a:r>
          </a:p>
          <a:p>
            <a:pPr lvl="1"/>
            <a:r>
              <a:rPr lang="en-US" altLang="en-US" smtClean="0"/>
              <a:t>Breaking of C–X bond produces a carbocation intermediate that yields the alkene by base removal of a proton</a:t>
            </a:r>
            <a:endParaRPr lang="en-US" altLang="en-US" baseline="30000" smtClean="0"/>
          </a:p>
          <a:p>
            <a:pPr lvl="1"/>
            <a:endParaRPr lang="en-US" altLang="en-US" baseline="30000" smtClean="0"/>
          </a:p>
        </p:txBody>
      </p:sp>
      <p:pic>
        <p:nvPicPr>
          <p:cNvPr id="12390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" y="3186113"/>
            <a:ext cx="8312150" cy="321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Mechanisms of Elimination </a:t>
            </a:r>
            <a:br>
              <a:rPr lang="en-US" altLang="en-US" smtClean="0"/>
            </a:br>
            <a:r>
              <a:rPr lang="en-US" altLang="en-US" smtClean="0"/>
              <a:t>Reactions</a:t>
            </a:r>
            <a:endParaRPr lang="en-IN" altLang="en-US" smtClean="0"/>
          </a:p>
        </p:txBody>
      </p:sp>
      <p:sp>
        <p:nvSpPr>
          <p:cNvPr id="1259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E2 reaction</a:t>
            </a:r>
          </a:p>
          <a:p>
            <a:pPr lvl="1"/>
            <a:r>
              <a:rPr lang="en-IN" altLang="en-US" smtClean="0"/>
              <a:t>Simultaneous cleavage of C–H bond and C–X bond produces the alkene without intermediates</a:t>
            </a:r>
          </a:p>
        </p:txBody>
      </p:sp>
      <p:pic>
        <p:nvPicPr>
          <p:cNvPr id="12595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2971800"/>
            <a:ext cx="76581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Mechanisms of Elimination </a:t>
            </a:r>
            <a:br>
              <a:rPr lang="en-US" altLang="en-US" smtClean="0"/>
            </a:br>
            <a:r>
              <a:rPr lang="en-US" altLang="en-US" smtClean="0"/>
              <a:t>Reactions</a:t>
            </a:r>
            <a:endParaRPr lang="en-IN" altLang="en-US" smtClean="0"/>
          </a:p>
        </p:txBody>
      </p:sp>
      <p:sp>
        <p:nvSpPr>
          <p:cNvPr id="1280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E1cB reaction</a:t>
            </a:r>
          </a:p>
          <a:p>
            <a:pPr lvl="1"/>
            <a:r>
              <a:rPr lang="en-IN" altLang="en-US" smtClean="0"/>
              <a:t>Proton undergoes base abstraction, yielding a carbanion (R</a:t>
            </a:r>
            <a:r>
              <a:rPr lang="en-IN" altLang="en-US" baseline="30000" smtClean="0">
                <a:sym typeface="Wingdings" panose="05000000000000000000" pitchFamily="2" charset="2"/>
              </a:rPr>
              <a:t>-</a:t>
            </a:r>
            <a:r>
              <a:rPr lang="en-IN" altLang="en-US" smtClean="0">
                <a:sym typeface="Wingdings" panose="05000000000000000000" pitchFamily="2" charset="2"/>
              </a:rPr>
              <a:t>) intermediate</a:t>
            </a:r>
          </a:p>
          <a:p>
            <a:pPr lvl="1"/>
            <a:r>
              <a:rPr lang="en-IN" altLang="en-US" smtClean="0">
                <a:sym typeface="Wingdings" panose="05000000000000000000" pitchFamily="2" charset="2"/>
              </a:rPr>
              <a:t>Carbanion loses X</a:t>
            </a:r>
            <a:r>
              <a:rPr lang="en-IN" altLang="en-US" baseline="30000" smtClean="0">
                <a:sym typeface="Wingdings" panose="05000000000000000000" pitchFamily="2" charset="2"/>
              </a:rPr>
              <a:t>-</a:t>
            </a:r>
            <a:r>
              <a:rPr lang="en-IN" altLang="en-US" smtClean="0">
                <a:sym typeface="Wingdings" panose="05000000000000000000" pitchFamily="2" charset="2"/>
              </a:rPr>
              <a:t>, yielding the alkene</a:t>
            </a:r>
          </a:p>
          <a:p>
            <a:pPr lvl="1"/>
            <a:endParaRPr lang="en-IN" altLang="en-US" smtClean="0"/>
          </a:p>
        </p:txBody>
      </p:sp>
      <p:pic>
        <p:nvPicPr>
          <p:cNvPr id="12800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" y="3373438"/>
            <a:ext cx="8312150" cy="288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1300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Mention the alkyl halide source of the following alkene</a:t>
            </a:r>
          </a:p>
          <a:p>
            <a:endParaRPr lang="en-IN" altLang="en-US" smtClean="0"/>
          </a:p>
        </p:txBody>
      </p:sp>
      <p:pic>
        <p:nvPicPr>
          <p:cNvPr id="13005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850" y="2438400"/>
            <a:ext cx="392430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Solution:</a:t>
            </a:r>
          </a:p>
          <a:p>
            <a:pPr lvl="1"/>
            <a:r>
              <a:rPr lang="en-IN" altLang="en-US" smtClean="0"/>
              <a:t>For maximum yield, the alkyl halide reactant should not give a mixture of products on elimination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" y="3349625"/>
            <a:ext cx="8312150" cy="129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The E2 Reaction and the Deuterium Isotope Effect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b="1" smtClean="0">
                <a:solidFill>
                  <a:srgbClr val="0070C0"/>
                </a:solidFill>
              </a:rPr>
              <a:t>E2 reaction</a:t>
            </a:r>
            <a:r>
              <a:rPr lang="en-IN" altLang="en-US" smtClean="0"/>
              <a:t>: Reaction involving treatment of an alkyl halide with a strong base</a:t>
            </a:r>
          </a:p>
          <a:p>
            <a:pPr lvl="1"/>
            <a:r>
              <a:rPr lang="en-IN" altLang="en-US" smtClean="0"/>
              <a:t>The most common elimination pathway</a:t>
            </a:r>
          </a:p>
          <a:p>
            <a:pPr lvl="1"/>
            <a:r>
              <a:rPr lang="en-IN" altLang="en-US" smtClean="0"/>
              <a:t>Abides by the rate law</a:t>
            </a:r>
          </a:p>
          <a:p>
            <a:pPr lvl="2"/>
            <a:r>
              <a:rPr lang="en-I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Rate = </a:t>
            </a:r>
            <a:r>
              <a:rPr lang="en-IN" altLang="en-US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I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×[RX] ×[Base]</a:t>
            </a:r>
          </a:p>
          <a:p>
            <a:r>
              <a:rPr lang="en-IN" altLang="en-US" b="1" smtClean="0">
                <a:solidFill>
                  <a:srgbClr val="0070C0"/>
                </a:solidFill>
                <a:cs typeface="Times New Roman" panose="02020603050405020304" pitchFamily="18" charset="0"/>
              </a:rPr>
              <a:t>Deuterium isotope effect</a:t>
            </a:r>
            <a:r>
              <a:rPr lang="en-IN" altLang="en-US" smtClean="0">
                <a:cs typeface="Times New Roman" panose="02020603050405020304" pitchFamily="18" charset="0"/>
              </a:rPr>
              <a:t>: C–H bond is more easily broken than a corresponding C–D bond</a:t>
            </a:r>
            <a:endParaRPr lang="en-IN" altLang="en-US" b="1" smtClean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134148" name="Object 2"/>
          <p:cNvGraphicFramePr>
            <a:graphicFrameLocks noChangeAspect="1"/>
          </p:cNvGraphicFramePr>
          <p:nvPr/>
        </p:nvGraphicFramePr>
        <p:xfrm>
          <a:off x="2171700" y="2311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50" name="Equation" r:id="rId4" imgW="435285" imgH="677109" progId="Equation.DSMT4">
                  <p:embed/>
                </p:oleObj>
              </mc:Choice>
              <mc:Fallback>
                <p:oleObj name="Equation" r:id="rId4" imgW="435285" imgH="677109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1700" y="2311400"/>
                        <a:ext cx="914400" cy="19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z="3600" b="1" smtClean="0">
                <a:solidFill>
                  <a:srgbClr val="FF0000"/>
                </a:solidFill>
              </a:rPr>
              <a:t>Figure 11.17 </a:t>
            </a:r>
            <a:r>
              <a:rPr lang="en-IN" altLang="en-US" sz="3600" smtClean="0"/>
              <a:t>- Mechanism of the E2 Reaction with an Alkyl Halide</a:t>
            </a:r>
          </a:p>
        </p:txBody>
      </p:sp>
      <p:pic>
        <p:nvPicPr>
          <p:cNvPr id="13619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06" y="1384300"/>
            <a:ext cx="7838038" cy="5105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Geometry of Elimination - E2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Termed periplanar geometry</a:t>
            </a:r>
          </a:p>
          <a:p>
            <a:pPr lvl="1"/>
            <a:r>
              <a:rPr lang="en-US" altLang="en-US" smtClean="0"/>
              <a:t>Hydrogen atom, the two carbons, and the leaving group lie in the same plane</a:t>
            </a:r>
          </a:p>
          <a:p>
            <a:pPr lvl="1"/>
            <a:r>
              <a:rPr lang="en-US" altLang="en-US" b="1" smtClean="0">
                <a:solidFill>
                  <a:srgbClr val="0070C0"/>
                </a:solidFill>
              </a:rPr>
              <a:t>Syn periplanar</a:t>
            </a:r>
            <a:r>
              <a:rPr lang="en-US" altLang="en-US" smtClean="0"/>
              <a:t>: H and X are on the same side of the molecule</a:t>
            </a:r>
          </a:p>
        </p:txBody>
      </p:sp>
      <p:pic>
        <p:nvPicPr>
          <p:cNvPr id="138244" name="Picture 6" descr="11_u04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10"/>
          <a:stretch>
            <a:fillRect/>
          </a:stretch>
        </p:blipFill>
        <p:spPr bwMode="auto">
          <a:xfrm>
            <a:off x="1447800" y="2951163"/>
            <a:ext cx="6240463" cy="360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Geometry of Elimination - E2</a:t>
            </a:r>
            <a:endParaRPr lang="en-IN" altLang="en-US" smtClean="0"/>
          </a:p>
        </p:txBody>
      </p:sp>
      <p:sp>
        <p:nvSpPr>
          <p:cNvPr id="140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IN" altLang="en-US" b="1" smtClean="0">
                <a:solidFill>
                  <a:srgbClr val="0070C0"/>
                </a:solidFill>
              </a:rPr>
              <a:t>Anti periplanar</a:t>
            </a:r>
            <a:r>
              <a:rPr lang="en-IN" altLang="en-US" smtClean="0"/>
              <a:t>: H and X are on the opposite sides of the molecule</a:t>
            </a:r>
          </a:p>
        </p:txBody>
      </p:sp>
      <p:pic>
        <p:nvPicPr>
          <p:cNvPr id="14029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2543175"/>
            <a:ext cx="7581900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Significance of Periplanar Geometry</a:t>
            </a:r>
          </a:p>
        </p:txBody>
      </p:sp>
      <p:sp>
        <p:nvSpPr>
          <p:cNvPr id="142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When all orbitals are periplanar, overlap in the transition state can easily occur</a:t>
            </a:r>
          </a:p>
        </p:txBody>
      </p:sp>
      <p:pic>
        <p:nvPicPr>
          <p:cNvPr id="142340" name="Picture 7" descr="11_u04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288" y="4972050"/>
            <a:ext cx="4722812" cy="170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341" name="Picture 8" descr="11_18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313" y="2595563"/>
            <a:ext cx="5916612" cy="207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b="1" smtClean="0">
                <a:solidFill>
                  <a:srgbClr val="FF0000"/>
                </a:solidFill>
              </a:rPr>
              <a:t>Figure 11.2 </a:t>
            </a:r>
            <a:r>
              <a:rPr lang="en-US" altLang="en-US" sz="2800" smtClean="0"/>
              <a:t>- Interconversion of (+) and (-) Enantiomers of 1-phenyl-2-propanol</a:t>
            </a:r>
          </a:p>
        </p:txBody>
      </p:sp>
      <p:pic>
        <p:nvPicPr>
          <p:cNvPr id="1536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0" y="1400175"/>
            <a:ext cx="4508500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Geometry of Elimination - E2</a:t>
            </a:r>
          </a:p>
        </p:txBody>
      </p:sp>
      <p:sp>
        <p:nvSpPr>
          <p:cNvPr id="144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E2 is stereospecific</a:t>
            </a:r>
          </a:p>
          <a:p>
            <a:r>
              <a:rPr lang="en-US" altLang="en-US" smtClean="0"/>
              <a:t>Meso-1,2-dibromo-1,2-diphenylethane with base gives cis 1,2-diphenyl</a:t>
            </a:r>
          </a:p>
          <a:p>
            <a:r>
              <a:rPr lang="en-US" altLang="en-US" smtClean="0"/>
              <a:t>RR or SS 1,2-dibromo-1,2-diphenylethane gives trans 1,2-diphenyl</a:t>
            </a:r>
          </a:p>
        </p:txBody>
      </p:sp>
      <p:pic>
        <p:nvPicPr>
          <p:cNvPr id="144388" name="Picture 6" descr="11_u04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025" y="3797300"/>
            <a:ext cx="6496050" cy="283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146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Exhibit the stereochemistry of the alkene obtained by E2 elimination of (1</a:t>
            </a:r>
            <a:r>
              <a:rPr lang="en-IN" altLang="en-US" i="1" smtClean="0"/>
              <a:t>R</a:t>
            </a:r>
            <a:r>
              <a:rPr lang="en-IN" altLang="en-US" smtClean="0"/>
              <a:t>,2</a:t>
            </a:r>
            <a:r>
              <a:rPr lang="en-IN" altLang="en-US" i="1" smtClean="0"/>
              <a:t>R</a:t>
            </a:r>
            <a:r>
              <a:rPr lang="en-IN" altLang="en-US" smtClean="0"/>
              <a:t>)-1,2-dibromo-1,2-diphenylethane</a:t>
            </a:r>
          </a:p>
          <a:p>
            <a:pPr lvl="1"/>
            <a:r>
              <a:rPr lang="en-IN" altLang="en-US" smtClean="0"/>
              <a:t>Draw a Newman projection of the reacting confirmation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1003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Solution:</a:t>
            </a:r>
          </a:p>
          <a:p>
            <a:pPr lvl="1"/>
            <a:r>
              <a:rPr lang="en-IN" altLang="en-US" smtClean="0"/>
              <a:t>The reactant with correct stereochemistry</a:t>
            </a:r>
          </a:p>
          <a:p>
            <a:pPr lvl="1"/>
            <a:endParaRPr lang="en-IN" altLang="en-US" smtClean="0"/>
          </a:p>
          <a:p>
            <a:pPr lvl="1"/>
            <a:endParaRPr lang="en-IN" altLang="en-US" smtClean="0"/>
          </a:p>
          <a:p>
            <a:pPr lvl="1"/>
            <a:endParaRPr lang="en-IN" altLang="en-US" smtClean="0"/>
          </a:p>
          <a:p>
            <a:pPr lvl="1"/>
            <a:endParaRPr lang="en-IN" altLang="en-US" smtClean="0"/>
          </a:p>
          <a:p>
            <a:pPr lvl="1"/>
            <a:r>
              <a:rPr lang="en-IN" altLang="en-US" smtClean="0"/>
              <a:t>The drawing converted into a Newman projection</a:t>
            </a:r>
          </a:p>
        </p:txBody>
      </p:sp>
      <p:pic>
        <p:nvPicPr>
          <p:cNvPr id="10035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388" y="2386013"/>
            <a:ext cx="6245225" cy="157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57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038" y="4706938"/>
            <a:ext cx="5241925" cy="192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1013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IN" altLang="en-US" smtClean="0"/>
              <a:t>The alkene resulting from E2 elimination is (Z)-1-bromo-1,2-diphenylethylene</a:t>
            </a:r>
          </a:p>
        </p:txBody>
      </p:sp>
      <p:pic>
        <p:nvPicPr>
          <p:cNvPr id="10138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" y="2449513"/>
            <a:ext cx="8312150" cy="273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The E2 Reaction and </a:t>
            </a:r>
            <a:br>
              <a:rPr lang="en-US" altLang="en-US" smtClean="0"/>
            </a:br>
            <a:r>
              <a:rPr lang="en-US" altLang="en-US" smtClean="0"/>
              <a:t>Cyclohexene Formation</a:t>
            </a:r>
          </a:p>
        </p:txBody>
      </p:sp>
      <p:sp>
        <p:nvSpPr>
          <p:cNvPr id="152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Cyclohexane rings need to possess anti-planar geometry in order to undergo E2 reactions </a:t>
            </a:r>
          </a:p>
          <a:p>
            <a:pPr lvl="1"/>
            <a:r>
              <a:rPr lang="en-IN" altLang="en-US" smtClean="0"/>
              <a:t>Hydrogen and leaving group in cyclohexanes need to be transdiaxial</a:t>
            </a:r>
          </a:p>
          <a:p>
            <a:endParaRPr lang="en-US" altLang="en-US" smtClean="0"/>
          </a:p>
        </p:txBody>
      </p:sp>
      <p:pic>
        <p:nvPicPr>
          <p:cNvPr id="152580" name="Picture 6" descr="11_19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3454400"/>
            <a:ext cx="5849937" cy="317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The E2 Reaction and </a:t>
            </a:r>
            <a:br>
              <a:rPr lang="en-US" altLang="en-US" smtClean="0"/>
            </a:br>
            <a:r>
              <a:rPr lang="en-US" altLang="en-US" smtClean="0"/>
              <a:t>Cyclohexane Formation</a:t>
            </a:r>
            <a:endParaRPr lang="en-IN" altLang="en-US" smtClean="0"/>
          </a:p>
        </p:txBody>
      </p:sp>
      <p:sp>
        <p:nvSpPr>
          <p:cNvPr id="1546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The trans-diaxial requirement is met in isomeric menthyl and neomethyl by the removal of HCl</a:t>
            </a:r>
          </a:p>
          <a:p>
            <a:pPr lvl="1"/>
            <a:r>
              <a:rPr lang="en-IN" altLang="en-US" smtClean="0"/>
              <a:t>HCl is removed from neomethyl chloride upon reaction with ethoxide ion</a:t>
            </a:r>
          </a:p>
          <a:p>
            <a:pPr lvl="2"/>
            <a:r>
              <a:rPr lang="en-IN" altLang="en-US" smtClean="0"/>
              <a:t>200 times faster than menthyl chloride</a:t>
            </a:r>
          </a:p>
          <a:p>
            <a:r>
              <a:rPr lang="en-IN" altLang="en-US" smtClean="0"/>
              <a:t>Conformations of methyl chloride and neomethyl chloride are responsible for the difference in reactivity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z="3200" b="1" smtClean="0">
                <a:solidFill>
                  <a:srgbClr val="FF0000"/>
                </a:solidFill>
              </a:rPr>
              <a:t>Figure 11.20 </a:t>
            </a:r>
            <a:r>
              <a:rPr lang="en-IN" altLang="en-US" sz="3200" smtClean="0"/>
              <a:t>- Dehydrochlorination of Menthyl and Neo-Menthyl Chlorides</a:t>
            </a:r>
          </a:p>
        </p:txBody>
      </p:sp>
      <p:pic>
        <p:nvPicPr>
          <p:cNvPr id="15667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470025"/>
            <a:ext cx="8439150" cy="49847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1587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Between </a:t>
            </a:r>
            <a:r>
              <a:rPr lang="en-IN" altLang="en-US" i="1" smtClean="0"/>
              <a:t>trans</a:t>
            </a:r>
            <a:r>
              <a:rPr lang="en-IN" altLang="en-US" smtClean="0"/>
              <a:t>-1-bromo-4-</a:t>
            </a:r>
            <a:r>
              <a:rPr lang="en-IN" altLang="en-US" i="1" smtClean="0"/>
              <a:t>tert-</a:t>
            </a:r>
            <a:r>
              <a:rPr lang="en-IN" altLang="en-US" smtClean="0"/>
              <a:t>butylcyclohexane or </a:t>
            </a:r>
            <a:r>
              <a:rPr lang="en-IN" altLang="en-US" i="1" smtClean="0"/>
              <a:t>cis-</a:t>
            </a:r>
            <a:r>
              <a:rPr lang="en-IN" altLang="en-US" smtClean="0"/>
              <a:t>1-bromo-4-tert</a:t>
            </a:r>
            <a:r>
              <a:rPr lang="en-IN" altLang="en-US" i="1" smtClean="0"/>
              <a:t>-</a:t>
            </a:r>
            <a:r>
              <a:rPr lang="en-IN" altLang="en-US" smtClean="0"/>
              <a:t>butylcyclohexane, identify the isomer that undergoes E2 elimination at a faster rate</a:t>
            </a:r>
          </a:p>
          <a:p>
            <a:pPr lvl="1"/>
            <a:r>
              <a:rPr lang="en-IN" altLang="en-US" smtClean="0"/>
              <a:t>Draw each molecule in its more stable chair configuration and provide an explanation</a:t>
            </a:r>
          </a:p>
          <a:p>
            <a:pPr lvl="1"/>
            <a:endParaRPr lang="en-I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Solution:</a:t>
            </a:r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pPr lvl="1"/>
            <a:endParaRPr lang="en-IN" altLang="en-US" smtClean="0"/>
          </a:p>
          <a:p>
            <a:pPr lvl="1"/>
            <a:r>
              <a:rPr lang="en-IN" altLang="en-US" smtClean="0"/>
              <a:t>The larger </a:t>
            </a:r>
            <a:r>
              <a:rPr lang="en-IN" altLang="en-US" i="1" smtClean="0"/>
              <a:t>tert-</a:t>
            </a:r>
            <a:r>
              <a:rPr lang="en-IN" altLang="en-US" smtClean="0"/>
              <a:t>butyl group is always equatorial in the more stable conformation</a:t>
            </a:r>
          </a:p>
          <a:p>
            <a:pPr lvl="1"/>
            <a:r>
              <a:rPr lang="en-IN" altLang="en-US" smtClean="0"/>
              <a:t>The cis isomer reacts faster under E2 reactions because –Br and –H are in the anti periplanar arrangement that favors E2 elimination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2638"/>
            <a:ext cx="8439150" cy="213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The E1 and E1cB Reactions</a:t>
            </a:r>
          </a:p>
        </p:txBody>
      </p:sp>
      <p:sp>
        <p:nvSpPr>
          <p:cNvPr id="162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b="1" smtClean="0">
                <a:solidFill>
                  <a:srgbClr val="0070C0"/>
                </a:solidFill>
              </a:rPr>
              <a:t>E1 reaction</a:t>
            </a:r>
            <a:r>
              <a:rPr lang="en-IN" altLang="en-US" smtClean="0"/>
              <a:t>: Comprises two steps and involves a carbocation</a:t>
            </a:r>
          </a:p>
        </p:txBody>
      </p:sp>
      <p:pic>
        <p:nvPicPr>
          <p:cNvPr id="16282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2362200"/>
            <a:ext cx="56769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Mention the product of a nucleophilic substitution reaction of (S)-2-bromohexane with acetate ion, CH</a:t>
            </a:r>
            <a:r>
              <a:rPr lang="en-IN" altLang="en-US" baseline="-25000" smtClean="0"/>
              <a:t>3</a:t>
            </a:r>
            <a:r>
              <a:rPr lang="en-IN" altLang="en-US" smtClean="0"/>
              <a:t>CO</a:t>
            </a:r>
            <a:r>
              <a:rPr lang="en-IN" altLang="en-US" baseline="-25000" smtClean="0"/>
              <a:t>2</a:t>
            </a:r>
            <a:r>
              <a:rPr lang="en-IN" altLang="en-US" baseline="30000" smtClean="0"/>
              <a:t>- </a:t>
            </a:r>
          </a:p>
          <a:p>
            <a:pPr lvl="1"/>
            <a:r>
              <a:rPr lang="en-IN" altLang="en-US" smtClean="0"/>
              <a:t>Assume that inversion of configuration occurs, and show the chemistry of both the reactant and product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The E1 and E1cB Reactions</a:t>
            </a:r>
          </a:p>
        </p:txBody>
      </p:sp>
      <p:sp>
        <p:nvSpPr>
          <p:cNvPr id="164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E1 reactions start out along the same lines as S</a:t>
            </a:r>
            <a:r>
              <a:rPr lang="en-IN" altLang="en-US" baseline="-25000" smtClean="0"/>
              <a:t>N</a:t>
            </a:r>
            <a:r>
              <a:rPr lang="en-IN" altLang="en-US" smtClean="0"/>
              <a:t>1 reactions</a:t>
            </a:r>
          </a:p>
          <a:p>
            <a:pPr lvl="1"/>
            <a:r>
              <a:rPr lang="en-IN" altLang="en-US" smtClean="0"/>
              <a:t>Dissociation leads to loss of H</a:t>
            </a:r>
            <a:r>
              <a:rPr lang="en-IN" altLang="en-US" baseline="30000" smtClean="0"/>
              <a:t>+</a:t>
            </a:r>
            <a:r>
              <a:rPr lang="en-IN" altLang="en-US" smtClean="0"/>
              <a:t> from the neighboring carbon rather than substitution in S</a:t>
            </a:r>
            <a:r>
              <a:rPr lang="en-IN" altLang="en-US" baseline="-25000" smtClean="0"/>
              <a:t>N</a:t>
            </a:r>
            <a:r>
              <a:rPr lang="en-IN" altLang="en-US" smtClean="0"/>
              <a:t>1 reactions</a:t>
            </a:r>
          </a:p>
          <a:p>
            <a:r>
              <a:rPr lang="en-IN" altLang="en-US" smtClean="0"/>
              <a:t>Substrates optimal for S</a:t>
            </a:r>
            <a:r>
              <a:rPr lang="en-IN" altLang="en-US" baseline="-25000" smtClean="0"/>
              <a:t>N</a:t>
            </a:r>
            <a:r>
              <a:rPr lang="en-IN" altLang="en-US" smtClean="0"/>
              <a:t>1 reactions also work well for E1 reactions</a:t>
            </a:r>
          </a:p>
          <a:p>
            <a:endParaRPr lang="en-US" altLang="en-US" smtClean="0"/>
          </a:p>
        </p:txBody>
      </p:sp>
      <p:pic>
        <p:nvPicPr>
          <p:cNvPr id="164868" name="Picture 6" descr="11_u04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5" y="4597400"/>
            <a:ext cx="8556625" cy="195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Evidence Supporting E1 Mechanism</a:t>
            </a:r>
          </a:p>
        </p:txBody>
      </p:sp>
      <p:sp>
        <p:nvSpPr>
          <p:cNvPr id="166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E1 reactions exhibit first-order kinetics that are consistent with a rate-limiting, unimolecular dissociation process</a:t>
            </a:r>
          </a:p>
          <a:p>
            <a:r>
              <a:rPr lang="en-IN" altLang="en-US" smtClean="0"/>
              <a:t>E1 reactions do not exhibit the deuterium isotope effect</a:t>
            </a:r>
          </a:p>
          <a:p>
            <a:pPr lvl="1"/>
            <a:r>
              <a:rPr lang="en-IN" altLang="en-US" smtClean="0"/>
              <a:t>Rate difference between a deuterated and nondeuterated substrate cannot be quantified</a:t>
            </a:r>
          </a:p>
          <a:p>
            <a:r>
              <a:rPr lang="en-IN" altLang="en-US" smtClean="0"/>
              <a:t>E1 reactions do not have specific geometric requirements like E2 reactions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b="1" smtClean="0">
                <a:solidFill>
                  <a:srgbClr val="FF0000"/>
                </a:solidFill>
              </a:rPr>
              <a:t>Figure 11.22 </a:t>
            </a:r>
            <a:r>
              <a:rPr lang="en-IN" altLang="en-US" smtClean="0"/>
              <a:t>- Eliminations of Menthyl Chloride</a:t>
            </a:r>
          </a:p>
        </p:txBody>
      </p:sp>
      <p:pic>
        <p:nvPicPr>
          <p:cNvPr id="168963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839913"/>
            <a:ext cx="8439150" cy="42449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The E1cB Reaction</a:t>
            </a:r>
          </a:p>
        </p:txBody>
      </p:sp>
      <p:sp>
        <p:nvSpPr>
          <p:cNvPr id="171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Takes place through a carbanion intermediate</a:t>
            </a:r>
          </a:p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</p:txBody>
      </p:sp>
      <p:pic>
        <p:nvPicPr>
          <p:cNvPr id="171012" name="Picture 5" descr="11_u04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48000"/>
            <a:ext cx="8583613" cy="188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Biological Elimination </a:t>
            </a:r>
            <a:br>
              <a:rPr lang="en-US" altLang="en-US" smtClean="0"/>
            </a:br>
            <a:r>
              <a:rPr lang="en-US" altLang="en-US" smtClean="0"/>
              <a:t>Reactions</a:t>
            </a:r>
          </a:p>
        </p:txBody>
      </p:sp>
      <p:sp>
        <p:nvSpPr>
          <p:cNvPr id="173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Elimination reactions occur in biological pathways</a:t>
            </a:r>
          </a:p>
          <a:p>
            <a:r>
              <a:rPr lang="en-US" altLang="en-US" smtClean="0"/>
              <a:t>E1cB is a common reaction</a:t>
            </a:r>
          </a:p>
          <a:p>
            <a:r>
              <a:rPr lang="en-IN" altLang="en-US" smtClean="0"/>
              <a:t>Eliminations convert 3-hydroxyl carbonyl compounds to unsaturated carbonyl compounds on a regular basis</a:t>
            </a:r>
          </a:p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</p:txBody>
      </p:sp>
      <p:pic>
        <p:nvPicPr>
          <p:cNvPr id="173060" name="Picture 6" descr="11_u049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227513"/>
            <a:ext cx="5922963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Summary of Reactivity: </a:t>
            </a:r>
            <a:br>
              <a:rPr lang="en-US" altLang="en-US" smtClean="0"/>
            </a:br>
            <a:r>
              <a:rPr lang="en-US" altLang="en-US" smtClean="0"/>
              <a:t>SN1, SN2, E1, E1cB, and E2</a:t>
            </a:r>
          </a:p>
        </p:txBody>
      </p:sp>
      <p:sp>
        <p:nvSpPr>
          <p:cNvPr id="1751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Primary alkyl halides</a:t>
            </a:r>
          </a:p>
          <a:p>
            <a:pPr lvl="1"/>
            <a:r>
              <a:rPr lang="en-IN" altLang="en-US" smtClean="0"/>
              <a:t>Use of a good nucleophile is required for S</a:t>
            </a:r>
            <a:r>
              <a:rPr lang="en-IN" altLang="en-US" baseline="-25000" smtClean="0"/>
              <a:t>N</a:t>
            </a:r>
            <a:r>
              <a:rPr lang="en-IN" altLang="en-US" smtClean="0"/>
              <a:t>2 substitution</a:t>
            </a:r>
          </a:p>
          <a:p>
            <a:pPr lvl="1"/>
            <a:r>
              <a:rPr lang="en-IN" altLang="en-US" smtClean="0"/>
              <a:t>Strong hindered base is required for E2 elimination</a:t>
            </a:r>
          </a:p>
          <a:p>
            <a:pPr lvl="1"/>
            <a:r>
              <a:rPr lang="en-IN" altLang="en-US" smtClean="0"/>
              <a:t>Carbonyl group comprising a leaving group two carbons away is required for E1cB elimination reactions</a:t>
            </a:r>
          </a:p>
          <a:p>
            <a:r>
              <a:rPr lang="en-IN" altLang="en-US" smtClean="0"/>
              <a:t>Secondary alkyl halides	</a:t>
            </a:r>
          </a:p>
          <a:p>
            <a:pPr lvl="1"/>
            <a:r>
              <a:rPr lang="en-IN" altLang="en-US" smtClean="0"/>
              <a:t>Nucleophile in a protic solvent is necessary for S</a:t>
            </a:r>
            <a:r>
              <a:rPr lang="en-IN" altLang="en-US" baseline="-25000" smtClean="0"/>
              <a:t>N</a:t>
            </a:r>
            <a:r>
              <a:rPr lang="en-IN" altLang="en-US" smtClean="0"/>
              <a:t>2 substitution</a:t>
            </a:r>
          </a:p>
          <a:p>
            <a:endParaRPr lang="en-IN" altLang="en-US" smtClean="0"/>
          </a:p>
          <a:p>
            <a:pPr lvl="1"/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Summary of Reactivity: </a:t>
            </a:r>
            <a:br>
              <a:rPr lang="en-US" altLang="en-US" smtClean="0"/>
            </a:br>
            <a:r>
              <a:rPr lang="en-US" altLang="en-US" smtClean="0"/>
              <a:t>SN1, SN2, E1, E1cB, E2</a:t>
            </a:r>
            <a:endParaRPr lang="en-IN" altLang="en-US" smtClean="0"/>
          </a:p>
        </p:txBody>
      </p:sp>
      <p:sp>
        <p:nvSpPr>
          <p:cNvPr id="1771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lvl="2" indent="-342900"/>
            <a:r>
              <a:rPr lang="en-IN" altLang="en-US" sz="2600" smtClean="0"/>
              <a:t>A strong base is required for E2 elimination reactions</a:t>
            </a:r>
          </a:p>
          <a:p>
            <a:pPr marL="742950" lvl="2" indent="-342900"/>
            <a:r>
              <a:rPr lang="en-IN" altLang="en-US" sz="2600" smtClean="0"/>
              <a:t>Carbonyl group comprising a leaving group two carbons away is required for E1cB elimination reactions</a:t>
            </a:r>
          </a:p>
          <a:p>
            <a:pPr marL="0" indent="-400050"/>
            <a:r>
              <a:rPr lang="en-IN" altLang="en-US" smtClean="0"/>
              <a:t>Teritary alkyl halides</a:t>
            </a:r>
          </a:p>
          <a:p>
            <a:pPr lvl="1"/>
            <a:r>
              <a:rPr lang="en-IN" altLang="en-US" smtClean="0"/>
              <a:t>A base is necessary for E2 eliminations</a:t>
            </a:r>
          </a:p>
          <a:p>
            <a:pPr lvl="1"/>
            <a:r>
              <a:rPr lang="en-IN" altLang="en-US" smtClean="0"/>
              <a:t>Use of pure ethanol or water favors simultaneous S</a:t>
            </a:r>
            <a:r>
              <a:rPr lang="en-IN" altLang="en-US" baseline="-25000" smtClean="0"/>
              <a:t>N</a:t>
            </a:r>
            <a:r>
              <a:rPr lang="en-IN" altLang="en-US" smtClean="0"/>
              <a:t>1 substitution and E1 elimination</a:t>
            </a:r>
          </a:p>
          <a:p>
            <a:pPr lvl="1"/>
            <a:r>
              <a:rPr lang="en-IN" altLang="en-US" smtClean="0"/>
              <a:t>Carbonyl group comprising a leaving group two carbons away is required for E1cB elimination reactions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1781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Classify the following reaction as an SN1, Sn2, E1, E1cB, or E2 reaction</a:t>
            </a:r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r>
              <a:rPr lang="en-IN" altLang="en-US" smtClean="0"/>
              <a:t>Solution:</a:t>
            </a:r>
          </a:p>
          <a:p>
            <a:pPr lvl="1"/>
            <a:r>
              <a:rPr lang="en-IN" altLang="en-US" smtClean="0"/>
              <a:t>This is an E1cB reaction as the leaving group is two carbons away from a carbonyl group</a:t>
            </a:r>
          </a:p>
        </p:txBody>
      </p:sp>
      <p:pic>
        <p:nvPicPr>
          <p:cNvPr id="17920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8" y="2438400"/>
            <a:ext cx="7170737" cy="201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Summary </a:t>
            </a:r>
          </a:p>
        </p:txBody>
      </p:sp>
      <p:sp>
        <p:nvSpPr>
          <p:cNvPr id="1812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An S</a:t>
            </a:r>
            <a:r>
              <a:rPr lang="en-IN" altLang="en-US" baseline="-25000" smtClean="0"/>
              <a:t>N</a:t>
            </a:r>
            <a:r>
              <a:rPr lang="en-IN" altLang="en-US" smtClean="0"/>
              <a:t>2 reaction is a second-order reaction characterized by an umbrella-like inversion at the carbon atom caused by the method of approach of the entering nucleophile</a:t>
            </a:r>
          </a:p>
          <a:p>
            <a:r>
              <a:rPr lang="en-IN" altLang="en-US" smtClean="0"/>
              <a:t>S</a:t>
            </a:r>
            <a:r>
              <a:rPr lang="en-IN" altLang="en-US" baseline="-25000" smtClean="0"/>
              <a:t>N</a:t>
            </a:r>
            <a:r>
              <a:rPr lang="en-IN" altLang="en-US" smtClean="0"/>
              <a:t>1 reactions are first-order reactions characterized by dissociation to a carbocation by a slow, rate-limiting step</a:t>
            </a:r>
          </a:p>
          <a:p>
            <a:r>
              <a:rPr lang="en-IN" altLang="en-US" smtClean="0"/>
              <a:t>Elimination of alkyl halides occur by E2, E1, and E1cB reactions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Summary</a:t>
            </a:r>
          </a:p>
        </p:txBody>
      </p:sp>
      <p:sp>
        <p:nvSpPr>
          <p:cNvPr id="1832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In an antiperiplanar transition, the hydrogen, two carbons, and the leaving group are in the same plane</a:t>
            </a:r>
          </a:p>
          <a:p>
            <a:r>
              <a:rPr lang="en-IN" altLang="en-US" smtClean="0"/>
              <a:t>E2 reactions are characterized by a deuterium isotope effect and follows Zaitsev’s rule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IN" dirty="0" smtClean="0">
                <a:ea typeface="ＭＳ Ｐゴシック" charset="-128"/>
              </a:rPr>
              <a:t>Solution:</a:t>
            </a:r>
          </a:p>
          <a:p>
            <a:pPr lvl="1">
              <a:defRPr/>
            </a:pPr>
            <a:r>
              <a:rPr lang="en-IN" dirty="0" smtClean="0">
                <a:ea typeface="ＭＳ Ｐゴシック" charset="-128"/>
              </a:rPr>
              <a:t>Identify the leaving group and the chirality center</a:t>
            </a:r>
          </a:p>
          <a:p>
            <a:pPr lvl="1">
              <a:defRPr/>
            </a:pPr>
            <a:r>
              <a:rPr lang="en-IN" dirty="0" smtClean="0">
                <a:ea typeface="ＭＳ Ｐゴシック" charset="-128"/>
              </a:rPr>
              <a:t>Draw the product carbon skeleton</a:t>
            </a:r>
          </a:p>
          <a:p>
            <a:pPr lvl="2">
              <a:defRPr/>
            </a:pPr>
            <a:r>
              <a:rPr lang="en-IN" dirty="0" smtClean="0">
                <a:ea typeface="ＭＳ Ｐゴシック" charset="-128"/>
              </a:rPr>
              <a:t>Invert the configuration at the chirality center </a:t>
            </a:r>
          </a:p>
          <a:p>
            <a:pPr lvl="2">
              <a:defRPr/>
            </a:pPr>
            <a:r>
              <a:rPr lang="en-IN" dirty="0" smtClean="0">
                <a:ea typeface="ＭＳ Ｐゴシック" charset="-128"/>
              </a:rPr>
              <a:t>Replace the leaving group (bromide) with the nucleophilic reactant (acetate)</a:t>
            </a:r>
          </a:p>
          <a:p>
            <a:pPr lvl="2">
              <a:defRPr/>
            </a:pPr>
            <a:endParaRPr lang="en-IN" dirty="0" smtClean="0">
              <a:ea typeface="ＭＳ Ｐゴシック" charset="-128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dirty="0">
                <a:ea typeface="ＭＳ Ｐゴシック" charset="-128"/>
              </a:rPr>
              <a:t>	</a:t>
            </a:r>
            <a:endParaRPr lang="en-IN" dirty="0" smtClean="0">
              <a:ea typeface="ＭＳ Ｐゴシック" charset="-128"/>
            </a:endParaRPr>
          </a:p>
          <a:p>
            <a:pPr lvl="1">
              <a:defRPr/>
            </a:pPr>
            <a:endParaRPr lang="en-IN" dirty="0">
              <a:ea typeface="ＭＳ Ｐゴシック" charset="-128"/>
            </a:endParaRPr>
          </a:p>
        </p:txBody>
      </p:sp>
      <p:pic>
        <p:nvPicPr>
          <p:cNvPr id="1843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00563"/>
            <a:ext cx="8312150" cy="162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Layers">
  <a:themeElements>
    <a:clrScheme name="Layers 6">
      <a:dk1>
        <a:srgbClr val="000000"/>
      </a:dk1>
      <a:lt1>
        <a:srgbClr val="FFFFE1"/>
      </a:lt1>
      <a:dk2>
        <a:srgbClr val="330033"/>
      </a:dk2>
      <a:lt2>
        <a:srgbClr val="330033"/>
      </a:lt2>
      <a:accent1>
        <a:srgbClr val="CCCC99"/>
      </a:accent1>
      <a:accent2>
        <a:srgbClr val="FF0000"/>
      </a:accent2>
      <a:accent3>
        <a:srgbClr val="FFFFEE"/>
      </a:accent3>
      <a:accent4>
        <a:srgbClr val="000000"/>
      </a:accent4>
      <a:accent5>
        <a:srgbClr val="E2E2CA"/>
      </a:accent5>
      <a:accent6>
        <a:srgbClr val="E70000"/>
      </a:accent6>
      <a:hlink>
        <a:srgbClr val="990033"/>
      </a:hlink>
      <a:folHlink>
        <a:srgbClr val="B2B2B2"/>
      </a:folHlink>
    </a:clrScheme>
    <a:fontScheme name="Layer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ayers 1">
        <a:dk1>
          <a:srgbClr val="993300"/>
        </a:dk1>
        <a:lt1>
          <a:srgbClr val="CCCCCC"/>
        </a:lt1>
        <a:dk2>
          <a:srgbClr val="000000"/>
        </a:dk2>
        <a:lt2>
          <a:srgbClr val="FFFFFF"/>
        </a:lt2>
        <a:accent1>
          <a:srgbClr val="576F2B"/>
        </a:accent1>
        <a:accent2>
          <a:srgbClr val="666699"/>
        </a:accent2>
        <a:accent3>
          <a:srgbClr val="AAAAAA"/>
        </a:accent3>
        <a:accent4>
          <a:srgbClr val="AEAEAE"/>
        </a:accent4>
        <a:accent5>
          <a:srgbClr val="B4BBAC"/>
        </a:accent5>
        <a:accent6>
          <a:srgbClr val="5C5C8A"/>
        </a:accent6>
        <a:hlink>
          <a:srgbClr val="99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2">
        <a:dk1>
          <a:srgbClr val="993300"/>
        </a:dk1>
        <a:lt1>
          <a:srgbClr val="CCCCCC"/>
        </a:lt1>
        <a:dk2>
          <a:srgbClr val="330000"/>
        </a:dk2>
        <a:lt2>
          <a:srgbClr val="FFFFFF"/>
        </a:lt2>
        <a:accent1>
          <a:srgbClr val="996633"/>
        </a:accent1>
        <a:accent2>
          <a:srgbClr val="FF0000"/>
        </a:accent2>
        <a:accent3>
          <a:srgbClr val="ADAAAA"/>
        </a:accent3>
        <a:accent4>
          <a:srgbClr val="AEAEAE"/>
        </a:accent4>
        <a:accent5>
          <a:srgbClr val="CAB8AD"/>
        </a:accent5>
        <a:accent6>
          <a:srgbClr val="E70000"/>
        </a:accent6>
        <a:hlink>
          <a:srgbClr val="FF3300"/>
        </a:hlink>
        <a:folHlink>
          <a:srgbClr val="CC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3">
        <a:dk1>
          <a:srgbClr val="79788A"/>
        </a:dk1>
        <a:lt1>
          <a:srgbClr val="FFFFFF"/>
        </a:lt1>
        <a:dk2>
          <a:srgbClr val="21203C"/>
        </a:dk2>
        <a:lt2>
          <a:srgbClr val="FFFFCC"/>
        </a:lt2>
        <a:accent1>
          <a:srgbClr val="476077"/>
        </a:accent1>
        <a:accent2>
          <a:srgbClr val="676C5A"/>
        </a:accent2>
        <a:accent3>
          <a:srgbClr val="ABABAF"/>
        </a:accent3>
        <a:accent4>
          <a:srgbClr val="DADADA"/>
        </a:accent4>
        <a:accent5>
          <a:srgbClr val="B1B6BD"/>
        </a:accent5>
        <a:accent6>
          <a:srgbClr val="5D6151"/>
        </a:accent6>
        <a:hlink>
          <a:srgbClr val="666699"/>
        </a:hlink>
        <a:folHlink>
          <a:srgbClr val="8CB0A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4">
        <a:dk1>
          <a:srgbClr val="455B41"/>
        </a:dk1>
        <a:lt1>
          <a:srgbClr val="FFFFCC"/>
        </a:lt1>
        <a:dk2>
          <a:srgbClr val="79A994"/>
        </a:dk2>
        <a:lt2>
          <a:srgbClr val="FFFFCC"/>
        </a:lt2>
        <a:accent1>
          <a:srgbClr val="517087"/>
        </a:accent1>
        <a:accent2>
          <a:srgbClr val="666699"/>
        </a:accent2>
        <a:accent3>
          <a:srgbClr val="BED1C8"/>
        </a:accent3>
        <a:accent4>
          <a:srgbClr val="DADAAE"/>
        </a:accent4>
        <a:accent5>
          <a:srgbClr val="B3BBC3"/>
        </a:accent5>
        <a:accent6>
          <a:srgbClr val="5C5C8A"/>
        </a:accent6>
        <a:hlink>
          <a:srgbClr val="993300"/>
        </a:hlink>
        <a:folHlink>
          <a:srgbClr val="A4AF6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5">
        <a:dk1>
          <a:srgbClr val="330000"/>
        </a:dk1>
        <a:lt1>
          <a:srgbClr val="FF9900"/>
        </a:lt1>
        <a:dk2>
          <a:srgbClr val="FFFFFF"/>
        </a:dk2>
        <a:lt2>
          <a:srgbClr val="8B3111"/>
        </a:lt2>
        <a:accent1>
          <a:srgbClr val="DD6D07"/>
        </a:accent1>
        <a:accent2>
          <a:srgbClr val="CC9900"/>
        </a:accent2>
        <a:accent3>
          <a:srgbClr val="FFCAAA"/>
        </a:accent3>
        <a:accent4>
          <a:srgbClr val="2A0000"/>
        </a:accent4>
        <a:accent5>
          <a:srgbClr val="EBBAAA"/>
        </a:accent5>
        <a:accent6>
          <a:srgbClr val="B98A00"/>
        </a:accent6>
        <a:hlink>
          <a:srgbClr val="CC330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6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CCCC99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E2E2CA"/>
        </a:accent5>
        <a:accent6>
          <a:srgbClr val="E70000"/>
        </a:accent6>
        <a:hlink>
          <a:srgbClr val="9900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7">
        <a:dk1>
          <a:srgbClr val="000000"/>
        </a:dk1>
        <a:lt1>
          <a:srgbClr val="FFFFFF"/>
        </a:lt1>
        <a:dk2>
          <a:srgbClr val="000000"/>
        </a:dk2>
        <a:lt2>
          <a:srgbClr val="891411"/>
        </a:lt2>
        <a:accent1>
          <a:srgbClr val="4F917E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B2C7C0"/>
        </a:accent5>
        <a:accent6>
          <a:srgbClr val="B98A00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8">
        <a:dk1>
          <a:srgbClr val="000000"/>
        </a:dk1>
        <a:lt1>
          <a:srgbClr val="FFFFFF"/>
        </a:lt1>
        <a:dk2>
          <a:srgbClr val="CC0000"/>
        </a:dk2>
        <a:lt2>
          <a:srgbClr val="999966"/>
        </a:lt2>
        <a:accent1>
          <a:srgbClr val="CCCCCC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B9B95C"/>
        </a:accent6>
        <a:hlink>
          <a:srgbClr val="666699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9">
        <a:dk1>
          <a:srgbClr val="000000"/>
        </a:dk1>
        <a:lt1>
          <a:srgbClr val="FFFFFF"/>
        </a:lt1>
        <a:dk2>
          <a:srgbClr val="FF0000"/>
        </a:dk2>
        <a:lt2>
          <a:srgbClr val="009999"/>
        </a:lt2>
        <a:accent1>
          <a:srgbClr val="C7B505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E0D7AA"/>
        </a:accent5>
        <a:accent6>
          <a:srgbClr val="E7E75C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10">
        <a:dk1>
          <a:srgbClr val="000000"/>
        </a:dk1>
        <a:lt1>
          <a:srgbClr val="FFFFFF"/>
        </a:lt1>
        <a:dk2>
          <a:srgbClr val="660033"/>
        </a:dk2>
        <a:lt2>
          <a:srgbClr val="666699"/>
        </a:lt2>
        <a:accent1>
          <a:srgbClr val="95A3D1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C8CEE5"/>
        </a:accent5>
        <a:accent6>
          <a:srgbClr val="E7E75C"/>
        </a:accent6>
        <a:hlink>
          <a:srgbClr val="5A84D8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5657</TotalTime>
  <Words>3193</Words>
  <Application>Microsoft Office PowerPoint</Application>
  <PresentationFormat>On-screen Show (4:3)</PresentationFormat>
  <Paragraphs>526</Paragraphs>
  <Slides>89</Slides>
  <Notes>85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7" baseType="lpstr">
      <vt:lpstr>Arial</vt:lpstr>
      <vt:lpstr>MS PGothic</vt:lpstr>
      <vt:lpstr>Wingdings</vt:lpstr>
      <vt:lpstr>Times New Roman</vt:lpstr>
      <vt:lpstr>Tahoma</vt:lpstr>
      <vt:lpstr>Symbol</vt:lpstr>
      <vt:lpstr>1_Layers</vt:lpstr>
      <vt:lpstr>MathType 6.0 Equation</vt:lpstr>
      <vt:lpstr>Chapter 11 Reactions of Alkyl Halides: Nucleophilic Substitutions and Eliminations</vt:lpstr>
      <vt:lpstr>Learning Objectives</vt:lpstr>
      <vt:lpstr>Learning Objectives</vt:lpstr>
      <vt:lpstr>Learning Objectives</vt:lpstr>
      <vt:lpstr>The Discovery of Nucleophilic Substitution Reactions</vt:lpstr>
      <vt:lpstr>Figure 11.1 - Walden’s Cycle of Reactions Interconverting</vt:lpstr>
      <vt:lpstr>Figure 11.2 - Interconversion of (+) and (-) Enantiomers of 1-phenyl-2-propanol</vt:lpstr>
      <vt:lpstr>Worked Example</vt:lpstr>
      <vt:lpstr>Worked Example</vt:lpstr>
      <vt:lpstr>The SN2 Reaction</vt:lpstr>
      <vt:lpstr>Figure 11.3 - Mechanism of the SN2 Reaction</vt:lpstr>
      <vt:lpstr>Figure 11.4 - Transition of an SN2 Reaction</vt:lpstr>
      <vt:lpstr>Worked Example </vt:lpstr>
      <vt:lpstr>Characteristics of the SN2  Reaction</vt:lpstr>
      <vt:lpstr>Figure 11.5 - The Effects of Changes in Reactant and Transition-State Energy Levels</vt:lpstr>
      <vt:lpstr>Steric Effects on SN2 Reactions</vt:lpstr>
      <vt:lpstr>Order of Reactivity in SN2</vt:lpstr>
      <vt:lpstr>The Nucleophile</vt:lpstr>
      <vt:lpstr>Table 11.1 - Some SN2 Reactions With Bromo Ethane</vt:lpstr>
      <vt:lpstr>The Nucleophile</vt:lpstr>
      <vt:lpstr>Worked Example</vt:lpstr>
      <vt:lpstr>The Leaving Group</vt:lpstr>
      <vt:lpstr>The Leaving Group</vt:lpstr>
      <vt:lpstr>Poor Leaving Groups</vt:lpstr>
      <vt:lpstr>Worked Example</vt:lpstr>
      <vt:lpstr>Worked Example</vt:lpstr>
      <vt:lpstr>Influence of Solvents in the SN2 Reaction</vt:lpstr>
      <vt:lpstr>Influence of Solvents in the SN2 Reaction</vt:lpstr>
      <vt:lpstr>Worked Example</vt:lpstr>
      <vt:lpstr>Worked Example</vt:lpstr>
      <vt:lpstr>Worked Example</vt:lpstr>
      <vt:lpstr>SN1 Reaction</vt:lpstr>
      <vt:lpstr>SN1 Reaction</vt:lpstr>
      <vt:lpstr>Figure 11.8 - Mechanism of the SN1 Reaction</vt:lpstr>
      <vt:lpstr>SN1 Energy Diagram</vt:lpstr>
      <vt:lpstr>SN1 Reaction</vt:lpstr>
      <vt:lpstr>Figure 11.10 - Stereochemistry of the SN1 Reaction</vt:lpstr>
      <vt:lpstr>SN1 Reaction</vt:lpstr>
      <vt:lpstr>Worked Example</vt:lpstr>
      <vt:lpstr>Worked Example</vt:lpstr>
      <vt:lpstr>Characteristics of the SN1  Reaction</vt:lpstr>
      <vt:lpstr>Influence of the Substrate on the SN1 reaction</vt:lpstr>
      <vt:lpstr>Figure 11.12 - Resonance Forms of Allylic and Benzylic Carbocations</vt:lpstr>
      <vt:lpstr>Allylic and Benzylic Halides</vt:lpstr>
      <vt:lpstr>Worked Example</vt:lpstr>
      <vt:lpstr>Effect of Leaving Group on SN1</vt:lpstr>
      <vt:lpstr>Figure 11.3 - Mechanism of the SN1 Reaction</vt:lpstr>
      <vt:lpstr>Effect of the Nucleophile in SN1 Reaction</vt:lpstr>
      <vt:lpstr>Effect of Solvent in SN1 Reaction</vt:lpstr>
      <vt:lpstr>Effect of Solvent in SN1 Reaction</vt:lpstr>
      <vt:lpstr>Effect of Solvent in SN1 Reaction</vt:lpstr>
      <vt:lpstr>Worked Example</vt:lpstr>
      <vt:lpstr>Worked Example</vt:lpstr>
      <vt:lpstr>Biological Substitution Reactions</vt:lpstr>
      <vt:lpstr>Figure 11.15 - Biosynthesis of Geraniol from Dimethyl</vt:lpstr>
      <vt:lpstr>Worked Examples</vt:lpstr>
      <vt:lpstr>Worked Example</vt:lpstr>
      <vt:lpstr>Elimination Reactions : Zaitsev’s Rule</vt:lpstr>
      <vt:lpstr>Zaitsev’s Rule for Elimination  Reactions </vt:lpstr>
      <vt:lpstr>Mechanisms of Elimination  Reactions</vt:lpstr>
      <vt:lpstr>Mechanisms of Elimination  Reactions</vt:lpstr>
      <vt:lpstr>Mechanisms of Elimination  Reactions</vt:lpstr>
      <vt:lpstr>Worked Example</vt:lpstr>
      <vt:lpstr>Worked Example</vt:lpstr>
      <vt:lpstr>The E2 Reaction and the Deuterium Isotope Effect</vt:lpstr>
      <vt:lpstr>Figure 11.17 - Mechanism of the E2 Reaction with an Alkyl Halide</vt:lpstr>
      <vt:lpstr>Geometry of Elimination - E2</vt:lpstr>
      <vt:lpstr>Geometry of Elimination - E2</vt:lpstr>
      <vt:lpstr>Significance of Periplanar Geometry</vt:lpstr>
      <vt:lpstr>Geometry of Elimination - E2</vt:lpstr>
      <vt:lpstr>Worked Example</vt:lpstr>
      <vt:lpstr>Worked Example</vt:lpstr>
      <vt:lpstr>Worked Example</vt:lpstr>
      <vt:lpstr>The E2 Reaction and  Cyclohexene Formation</vt:lpstr>
      <vt:lpstr>The E2 Reaction and  Cyclohexane Formation</vt:lpstr>
      <vt:lpstr>Figure 11.20 - Dehydrochlorination of Menthyl and Neo-Menthyl Chlorides</vt:lpstr>
      <vt:lpstr>Worked Example</vt:lpstr>
      <vt:lpstr>Worked Example</vt:lpstr>
      <vt:lpstr>The E1 and E1cB Reactions</vt:lpstr>
      <vt:lpstr>The E1 and E1cB Reactions</vt:lpstr>
      <vt:lpstr>Evidence Supporting E1 Mechanism</vt:lpstr>
      <vt:lpstr>Figure 11.22 - Eliminations of Menthyl Chloride</vt:lpstr>
      <vt:lpstr>The E1cB Reaction</vt:lpstr>
      <vt:lpstr>Biological Elimination  Reactions</vt:lpstr>
      <vt:lpstr>Summary of Reactivity:  SN1, SN2, E1, E1cB, and E2</vt:lpstr>
      <vt:lpstr>Summary of Reactivity:  SN1, SN2, E1, E1cB, E2</vt:lpstr>
      <vt:lpstr>Worked Example</vt:lpstr>
      <vt:lpstr>Summary </vt:lpstr>
      <vt:lpstr>Summary</vt:lpstr>
    </vt:vector>
  </TitlesOfParts>
  <Company>University of Toronto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11. Reactions of Alkyl Halides: Nucleophilic Substitutions and Eliminations</dc:title>
  <dc:creator>Ronald Kluger</dc:creator>
  <cp:lastModifiedBy>EAWoods</cp:lastModifiedBy>
  <cp:revision>469</cp:revision>
  <cp:lastPrinted>2009-04-22T19:24:48Z</cp:lastPrinted>
  <dcterms:created xsi:type="dcterms:W3CDTF">2010-07-03T20:17:29Z</dcterms:created>
  <dcterms:modified xsi:type="dcterms:W3CDTF">2015-04-10T12:55:42Z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2</vt:i4>
  </property>
  <property fmtid="{D5CDD505-2E9C-101B-9397-08002B2CF9AE}" pid="6" name="ScreenUsage">
    <vt:i4>2</vt:i4>
  </property>
  <property fmtid="{D5CDD505-2E9C-101B-9397-08002B2CF9AE}" pid="7" name="MailAddress">
    <vt:lpwstr/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false</vt:bool>
  </property>
  <property fmtid="{D5CDD505-2E9C-101B-9397-08002B2CF9AE}" pid="20" name="NavBtnPos">
    <vt:i4>4</vt:i4>
  </property>
  <property fmtid="{D5CDD505-2E9C-101B-9397-08002B2CF9AE}" pid="21" name="OutputDir">
    <vt:lpwstr>C:\My Documents\My Webs\Courses\CHM138\docs\</vt:lpwstr>
  </property>
</Properties>
</file>